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0" r:id="rId2"/>
    <p:sldId id="320" r:id="rId3"/>
    <p:sldId id="328" r:id="rId4"/>
    <p:sldId id="324" r:id="rId5"/>
    <p:sldId id="325" r:id="rId6"/>
    <p:sldId id="326" r:id="rId7"/>
    <p:sldId id="327" r:id="rId8"/>
    <p:sldId id="329" r:id="rId9"/>
  </p:sldIdLst>
  <p:sldSz cx="9144000" cy="6858000" type="screen4x3"/>
  <p:notesSz cx="6810375" cy="99425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88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302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A"/>
    <a:srgbClr val="FFCCFF"/>
    <a:srgbClr val="CCECFF"/>
    <a:srgbClr val="99CC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88" autoAdjust="0"/>
    <p:restoredTop sz="96429" autoAdjust="0"/>
  </p:normalViewPr>
  <p:slideViewPr>
    <p:cSldViewPr>
      <p:cViewPr varScale="1">
        <p:scale>
          <a:sx n="113" d="100"/>
          <a:sy n="113" d="100"/>
        </p:scale>
        <p:origin x="1986" y="96"/>
      </p:cViewPr>
      <p:guideLst>
        <p:guide orient="horz" pos="1888"/>
        <p:guide pos="2880"/>
        <p:guide orient="horz" pos="302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51638" cy="497047"/>
          </a:xfrm>
          <a:prstGeom prst="rect">
            <a:avLst/>
          </a:prstGeom>
        </p:spPr>
        <p:txBody>
          <a:bodyPr vert="horz" lIns="91446" tIns="45727" rIns="91446" bIns="4572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7148" y="1"/>
            <a:ext cx="2951638" cy="497047"/>
          </a:xfrm>
          <a:prstGeom prst="rect">
            <a:avLst/>
          </a:prstGeom>
        </p:spPr>
        <p:txBody>
          <a:bodyPr vert="horz" lIns="91446" tIns="45727" rIns="91446" bIns="45727" rtlCol="0"/>
          <a:lstStyle>
            <a:lvl1pPr algn="r">
              <a:defRPr sz="1200"/>
            </a:lvl1pPr>
          </a:lstStyle>
          <a:p>
            <a:fld id="{967238FB-293B-4214-8033-B9CBA4BBAB17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43882"/>
            <a:ext cx="2951638" cy="497046"/>
          </a:xfrm>
          <a:prstGeom prst="rect">
            <a:avLst/>
          </a:prstGeom>
        </p:spPr>
        <p:txBody>
          <a:bodyPr vert="horz" lIns="91446" tIns="45727" rIns="91446" bIns="4572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7148" y="9443882"/>
            <a:ext cx="2951638" cy="497046"/>
          </a:xfrm>
          <a:prstGeom prst="rect">
            <a:avLst/>
          </a:prstGeom>
        </p:spPr>
        <p:txBody>
          <a:bodyPr vert="horz" lIns="91446" tIns="45727" rIns="91446" bIns="45727" rtlCol="0" anchor="b"/>
          <a:lstStyle>
            <a:lvl1pPr algn="r">
              <a:defRPr sz="1200"/>
            </a:lvl1pPr>
          </a:lstStyle>
          <a:p>
            <a:fld id="{407B8F83-48F7-43F8-8A0D-81BEC127DC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2130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51906" cy="497683"/>
          </a:xfrm>
          <a:prstGeom prst="rect">
            <a:avLst/>
          </a:prstGeom>
        </p:spPr>
        <p:txBody>
          <a:bodyPr vert="horz" lIns="91558" tIns="45779" rIns="91558" bIns="4577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884" y="1"/>
            <a:ext cx="2951906" cy="497683"/>
          </a:xfrm>
          <a:prstGeom prst="rect">
            <a:avLst/>
          </a:prstGeom>
        </p:spPr>
        <p:txBody>
          <a:bodyPr vert="horz" lIns="91558" tIns="45779" rIns="91558" bIns="45779" rtlCol="0"/>
          <a:lstStyle>
            <a:lvl1pPr algn="r">
              <a:defRPr sz="1200"/>
            </a:lvl1pPr>
          </a:lstStyle>
          <a:p>
            <a:fld id="{FADDD614-785B-4FF4-8126-B36865C5FAB5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8" tIns="45779" rIns="91558" bIns="4577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2418"/>
            <a:ext cx="5448936" cy="4474369"/>
          </a:xfrm>
          <a:prstGeom prst="rect">
            <a:avLst/>
          </a:prstGeom>
        </p:spPr>
        <p:txBody>
          <a:bodyPr vert="horz" lIns="91558" tIns="45779" rIns="91558" bIns="45779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3245"/>
            <a:ext cx="2951906" cy="497682"/>
          </a:xfrm>
          <a:prstGeom prst="rect">
            <a:avLst/>
          </a:prstGeom>
        </p:spPr>
        <p:txBody>
          <a:bodyPr vert="horz" lIns="91558" tIns="45779" rIns="91558" bIns="4577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884" y="9443245"/>
            <a:ext cx="2951906" cy="497682"/>
          </a:xfrm>
          <a:prstGeom prst="rect">
            <a:avLst/>
          </a:prstGeom>
        </p:spPr>
        <p:txBody>
          <a:bodyPr vert="horz" lIns="91558" tIns="45779" rIns="91558" bIns="45779" rtlCol="0" anchor="b"/>
          <a:lstStyle>
            <a:lvl1pPr algn="r">
              <a:defRPr sz="1200"/>
            </a:lvl1pPr>
          </a:lstStyle>
          <a:p>
            <a:fld id="{361F8719-EA96-4765-A4D1-4AB0810E21D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549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1F8719-EA96-4765-A4D1-4AB0810E21D6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6561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내용 슬라이드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692150"/>
          </a:xfrm>
          <a:prstGeom prst="rect">
            <a:avLst/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414" tIns="44207" rIns="88414" bIns="44207" anchor="ctr"/>
          <a:lstStyle/>
          <a:p>
            <a:pPr algn="ctr">
              <a:defRPr/>
            </a:pPr>
            <a:endParaRPr lang="ko-KR" altLang="en-US" sz="1662">
              <a:solidFill>
                <a:prstClr val="white"/>
              </a:solidFill>
            </a:endParaRPr>
          </a:p>
        </p:txBody>
      </p:sp>
      <p:pic>
        <p:nvPicPr>
          <p:cNvPr id="6" name="그림 3" descr="line_gray 사본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681788"/>
            <a:ext cx="9144000" cy="17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 descr="line_gray 사본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505"/>
            <a:ext cx="914400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제목 1"/>
          <p:cNvSpPr>
            <a:spLocks noGrp="1"/>
          </p:cNvSpPr>
          <p:nvPr>
            <p:ph type="title"/>
          </p:nvPr>
        </p:nvSpPr>
        <p:spPr>
          <a:xfrm>
            <a:off x="395536" y="162515"/>
            <a:ext cx="5976665" cy="432048"/>
          </a:xfrm>
          <a:prstGeom prst="rect">
            <a:avLst/>
          </a:prstGeom>
        </p:spPr>
        <p:txBody>
          <a:bodyPr lIns="95782" tIns="47891" rIns="95782" bIns="47891" anchor="t">
            <a:normAutofit/>
          </a:bodyPr>
          <a:lstStyle>
            <a:lvl1pPr algn="l">
              <a:defRPr sz="2123" b="1" cap="all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2"/>
          <p:cNvSpPr>
            <a:spLocks noGrp="1"/>
          </p:cNvSpPr>
          <p:nvPr>
            <p:ph type="body" idx="1"/>
          </p:nvPr>
        </p:nvSpPr>
        <p:spPr>
          <a:xfrm>
            <a:off x="5796136" y="260648"/>
            <a:ext cx="3130625" cy="288032"/>
          </a:xfrm>
          <a:prstGeom prst="rect">
            <a:avLst/>
          </a:prstGeom>
        </p:spPr>
        <p:txBody>
          <a:bodyPr lIns="95782" tIns="47891" rIns="95782" bIns="47891" anchor="ctr">
            <a:normAutofit/>
          </a:bodyPr>
          <a:lstStyle>
            <a:lvl1pPr marL="0" indent="0" algn="r">
              <a:buNone/>
              <a:defRPr sz="1108">
                <a:solidFill>
                  <a:schemeClr val="bg1"/>
                </a:solidFill>
              </a:defRPr>
            </a:lvl1pPr>
            <a:lvl2pPr marL="442080" indent="0">
              <a:buNone/>
              <a:defRPr sz="1754">
                <a:solidFill>
                  <a:schemeClr val="tx1">
                    <a:tint val="75000"/>
                  </a:schemeClr>
                </a:solidFill>
              </a:defRPr>
            </a:lvl2pPr>
            <a:lvl3pPr marL="884160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3pPr>
            <a:lvl4pPr marL="1326240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4pPr>
            <a:lvl5pPr marL="176831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5pPr>
            <a:lvl6pPr marL="221039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6pPr>
            <a:lvl7pPr marL="265247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7pPr>
            <a:lvl8pPr marL="309455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8pPr>
            <a:lvl9pPr marL="353663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50"/>
          <p:cNvSpPr>
            <a:spLocks noChangeArrowheads="1"/>
          </p:cNvSpPr>
          <p:nvPr userDrawn="1"/>
        </p:nvSpPr>
        <p:spPr bwMode="auto">
          <a:xfrm>
            <a:off x="3962400" y="6705600"/>
            <a:ext cx="1219200" cy="1524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latinLnBrk="0">
              <a:defRPr/>
            </a:pPr>
            <a:r>
              <a:rPr lang="en-US" altLang="ko-KR" sz="1200" dirty="0" smtClean="0">
                <a:solidFill>
                  <a:srgbClr val="000000"/>
                </a:solidFill>
                <a:latin typeface="Arial Narrow" pitchFamily="34" charset="0"/>
                <a:ea typeface="HY견고딕"/>
                <a:cs typeface="Times New Roman" pitchFamily="18" charset="0"/>
              </a:rPr>
              <a:t>-</a:t>
            </a:r>
            <a:fld id="{F8A282C5-263B-42EE-8DD8-411AD98A42C9}" type="slidenum">
              <a:rPr lang="en-US" altLang="ko-KR" sz="1200" smtClean="0">
                <a:solidFill>
                  <a:srgbClr val="000000"/>
                </a:solidFill>
                <a:latin typeface="Arial Narrow" pitchFamily="34" charset="0"/>
                <a:ea typeface="HY견고딕"/>
                <a:cs typeface="Times New Roman" pitchFamily="18" charset="0"/>
              </a:rPr>
              <a:pPr algn="ctr" latinLnBrk="0">
                <a:defRPr/>
              </a:pPr>
              <a:t>‹#›</a:t>
            </a:fld>
            <a:r>
              <a:rPr lang="en-US" altLang="ko-KR" sz="1200" dirty="0" smtClean="0">
                <a:solidFill>
                  <a:srgbClr val="000000"/>
                </a:solidFill>
                <a:latin typeface="Arial Narrow" pitchFamily="34" charset="0"/>
                <a:ea typeface="HY견고딕"/>
                <a:cs typeface="Times New Roman" pitchFamily="18" charset="0"/>
              </a:rPr>
              <a:t>-</a:t>
            </a:r>
            <a:endParaRPr lang="en-US" altLang="ko-KR" sz="1200" dirty="0">
              <a:solidFill>
                <a:srgbClr val="000000"/>
              </a:solidFill>
              <a:latin typeface="Arial Narrow" pitchFamily="34" charset="0"/>
              <a:ea typeface="HY견고딕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267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082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5386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4317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3048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6335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7766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0148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46545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202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5576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4502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/>
          <p:cNvSpPr>
            <a:spLocks noGrp="1"/>
          </p:cNvSpPr>
          <p:nvPr>
            <p:ph type="body" sz="quarter" idx="10"/>
          </p:nvPr>
        </p:nvSpPr>
        <p:spPr>
          <a:xfrm>
            <a:off x="500034" y="285728"/>
            <a:ext cx="8072494" cy="642938"/>
          </a:xfrm>
          <a:prstGeom prst="rect">
            <a:avLst/>
          </a:prstGeom>
        </p:spPr>
        <p:txBody>
          <a:bodyPr wrap="square">
            <a:noAutofit/>
          </a:bodyPr>
          <a:lstStyle>
            <a:lvl1pPr>
              <a:buNone/>
              <a:defRPr sz="1800" b="1">
                <a:solidFill>
                  <a:schemeClr val="tx1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11" name="텍스트 개체 틀 9"/>
          <p:cNvSpPr>
            <a:spLocks noGrp="1"/>
          </p:cNvSpPr>
          <p:nvPr>
            <p:ph type="body" sz="quarter" idx="11"/>
          </p:nvPr>
        </p:nvSpPr>
        <p:spPr>
          <a:xfrm>
            <a:off x="500034" y="1000108"/>
            <a:ext cx="3143271" cy="500066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buNone/>
              <a:defRPr sz="1400" b="1">
                <a:latin typeface="+mj-ea"/>
                <a:ea typeface="+mj-ea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755039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 슬라이드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6921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414" tIns="44207" rIns="88414" bIns="44207" anchor="ctr"/>
          <a:lstStyle/>
          <a:p>
            <a:pPr algn="ctr">
              <a:defRPr/>
            </a:pPr>
            <a:endParaRPr lang="ko-KR" altLang="en-US" sz="1662">
              <a:solidFill>
                <a:prstClr val="white"/>
              </a:solidFill>
            </a:endParaRPr>
          </a:p>
        </p:txBody>
      </p:sp>
      <p:pic>
        <p:nvPicPr>
          <p:cNvPr id="6" name="그림 3" descr="line_gray 사본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681788"/>
            <a:ext cx="9144000" cy="17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4" descr="line_gray 사본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505"/>
            <a:ext cx="914400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제목 1"/>
          <p:cNvSpPr>
            <a:spLocks noGrp="1"/>
          </p:cNvSpPr>
          <p:nvPr>
            <p:ph type="title"/>
          </p:nvPr>
        </p:nvSpPr>
        <p:spPr>
          <a:xfrm>
            <a:off x="395536" y="162515"/>
            <a:ext cx="5976665" cy="432048"/>
          </a:xfrm>
          <a:prstGeom prst="rect">
            <a:avLst/>
          </a:prstGeom>
        </p:spPr>
        <p:txBody>
          <a:bodyPr lIns="95782" tIns="47891" rIns="95782" bIns="47891" anchor="t">
            <a:normAutofit/>
          </a:bodyPr>
          <a:lstStyle>
            <a:lvl1pPr algn="l">
              <a:defRPr sz="2123" b="1" cap="all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4" name="텍스트 개체 틀 2"/>
          <p:cNvSpPr>
            <a:spLocks noGrp="1"/>
          </p:cNvSpPr>
          <p:nvPr>
            <p:ph type="body" idx="1"/>
          </p:nvPr>
        </p:nvSpPr>
        <p:spPr>
          <a:xfrm>
            <a:off x="5796136" y="260648"/>
            <a:ext cx="3130625" cy="288032"/>
          </a:xfrm>
          <a:prstGeom prst="rect">
            <a:avLst/>
          </a:prstGeom>
        </p:spPr>
        <p:txBody>
          <a:bodyPr lIns="95782" tIns="47891" rIns="95782" bIns="47891" anchor="ctr">
            <a:normAutofit/>
          </a:bodyPr>
          <a:lstStyle>
            <a:lvl1pPr marL="0" indent="0" algn="r">
              <a:buNone/>
              <a:defRPr sz="1108">
                <a:solidFill>
                  <a:schemeClr val="bg1"/>
                </a:solidFill>
              </a:defRPr>
            </a:lvl1pPr>
            <a:lvl2pPr marL="442080" indent="0">
              <a:buNone/>
              <a:defRPr sz="1754">
                <a:solidFill>
                  <a:schemeClr val="tx1">
                    <a:tint val="75000"/>
                  </a:schemeClr>
                </a:solidFill>
              </a:defRPr>
            </a:lvl2pPr>
            <a:lvl3pPr marL="884160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3pPr>
            <a:lvl4pPr marL="1326240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4pPr>
            <a:lvl5pPr marL="176831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5pPr>
            <a:lvl6pPr marL="221039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6pPr>
            <a:lvl7pPr marL="265247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7pPr>
            <a:lvl8pPr marL="309455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8pPr>
            <a:lvl9pPr marL="3536639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50"/>
          <p:cNvSpPr>
            <a:spLocks noChangeArrowheads="1"/>
          </p:cNvSpPr>
          <p:nvPr userDrawn="1"/>
        </p:nvSpPr>
        <p:spPr bwMode="auto">
          <a:xfrm>
            <a:off x="3962400" y="6705600"/>
            <a:ext cx="1219200" cy="1524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pPr algn="ctr" latinLnBrk="0">
              <a:defRPr/>
            </a:pPr>
            <a:r>
              <a:rPr lang="en-US" altLang="ko-KR" sz="1200" dirty="0" smtClean="0">
                <a:solidFill>
                  <a:srgbClr val="000000"/>
                </a:solidFill>
                <a:latin typeface="Arial Narrow" pitchFamily="34" charset="0"/>
                <a:ea typeface="HY견고딕"/>
                <a:cs typeface="Times New Roman" pitchFamily="18" charset="0"/>
              </a:rPr>
              <a:t>-</a:t>
            </a:r>
            <a:fld id="{F8A282C5-263B-42EE-8DD8-411AD98A42C9}" type="slidenum">
              <a:rPr lang="en-US" altLang="ko-KR" sz="1200" smtClean="0">
                <a:solidFill>
                  <a:srgbClr val="000000"/>
                </a:solidFill>
                <a:latin typeface="Arial Narrow" pitchFamily="34" charset="0"/>
                <a:ea typeface="HY견고딕"/>
                <a:cs typeface="Times New Roman" pitchFamily="18" charset="0"/>
              </a:rPr>
              <a:pPr algn="ctr" latinLnBrk="0">
                <a:defRPr/>
              </a:pPr>
              <a:t>‹#›</a:t>
            </a:fld>
            <a:r>
              <a:rPr lang="en-US" altLang="ko-KR" sz="1200" dirty="0" smtClean="0">
                <a:solidFill>
                  <a:srgbClr val="000000"/>
                </a:solidFill>
                <a:latin typeface="Arial Narrow" pitchFamily="34" charset="0"/>
                <a:ea typeface="HY견고딕"/>
                <a:cs typeface="Times New Roman" pitchFamily="18" charset="0"/>
              </a:rPr>
              <a:t>-</a:t>
            </a:r>
            <a:endParaRPr lang="en-US" altLang="ko-KR" sz="1200" dirty="0">
              <a:solidFill>
                <a:srgbClr val="000000"/>
              </a:solidFill>
              <a:latin typeface="Arial Narrow" pitchFamily="34" charset="0"/>
              <a:ea typeface="HY견고딕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6005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6D7A3-8B50-4A3D-98CC-8D5143292696}" type="datetimeFigureOut">
              <a:rPr lang="ko-KR" altLang="en-US" smtClean="0"/>
              <a:pPr/>
              <a:t>2017-11-09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05699-94AF-4E76-9275-C473578268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3307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4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915816" y="5013176"/>
            <a:ext cx="3370140" cy="67262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 smtClean="0">
                <a:solidFill>
                  <a:srgbClr val="4F81BD">
                    <a:lumMod val="50000"/>
                  </a:srgbClr>
                </a:solidFill>
                <a:latin typeface="맑은 고딕" pitchFamily="50" charset="-127"/>
                <a:ea typeface="맑은 고딕" pitchFamily="50" charset="-127"/>
              </a:rPr>
              <a:t>대학원팀</a:t>
            </a:r>
            <a:endParaRPr lang="ko-KR" altLang="en-US" sz="2400" b="1" dirty="0">
              <a:solidFill>
                <a:srgbClr val="4F81BD">
                  <a:lumMod val="50000"/>
                </a:srgb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3" name="그림 1" descr="bottom_mix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6063"/>
            <a:ext cx="9144000" cy="17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그림 2" descr="line_gray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0372"/>
            <a:ext cx="914400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그림 10" descr="한양대학교UI로고_big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6851" y="347665"/>
            <a:ext cx="2850302" cy="2850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62287" y="6558390"/>
            <a:ext cx="1598530" cy="134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직사각형 9"/>
          <p:cNvSpPr/>
          <p:nvPr/>
        </p:nvSpPr>
        <p:spPr>
          <a:xfrm>
            <a:off x="683568" y="2861652"/>
            <a:ext cx="7753980" cy="1046573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altLang="ko-KR" sz="3200" b="1" dirty="0" smtClean="0">
                <a:solidFill>
                  <a:srgbClr val="4F81BD">
                    <a:lumMod val="50000"/>
                  </a:srgbClr>
                </a:solidFill>
                <a:latin typeface="맑은 고딕" pitchFamily="50" charset="-127"/>
                <a:ea typeface="맑은 고딕" pitchFamily="50" charset="-127"/>
              </a:rPr>
              <a:t>HY in</a:t>
            </a:r>
            <a:r>
              <a:rPr lang="ko-KR" altLang="en-US" sz="3200" b="1" dirty="0" smtClean="0">
                <a:solidFill>
                  <a:srgbClr val="4F81BD">
                    <a:lumMod val="50000"/>
                  </a:srgbClr>
                </a:solidFill>
                <a:latin typeface="맑은 고딕" pitchFamily="50" charset="-127"/>
                <a:ea typeface="맑은 고딕" pitchFamily="50" charset="-127"/>
              </a:rPr>
              <a:t>대학원생 연구활동 입력 매뉴얼</a:t>
            </a:r>
            <a:endParaRPr lang="en-US" altLang="ko-KR" sz="3200" b="1" dirty="0" smtClean="0">
              <a:solidFill>
                <a:srgbClr val="4F81BD">
                  <a:lumMod val="50000"/>
                </a:srgbClr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3200" b="1" dirty="0" smtClean="0">
                <a:solidFill>
                  <a:srgbClr val="4F81BD">
                    <a:lumMod val="50000"/>
                  </a:srgb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3200" b="1" dirty="0" smtClean="0">
                <a:solidFill>
                  <a:srgbClr val="4F81BD">
                    <a:lumMod val="50000"/>
                  </a:srgbClr>
                </a:solidFill>
                <a:latin typeface="맑은 고딕" pitchFamily="50" charset="-127"/>
                <a:ea typeface="맑은 고딕" pitchFamily="50" charset="-127"/>
              </a:rPr>
              <a:t>우수논문상 연구실적 입력</a:t>
            </a:r>
            <a:r>
              <a:rPr lang="en-US" altLang="ko-KR" sz="3200" b="1" dirty="0" smtClean="0">
                <a:solidFill>
                  <a:srgbClr val="4F81BD">
                    <a:lumMod val="50000"/>
                  </a:srgb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2000" b="1" dirty="0">
              <a:solidFill>
                <a:srgbClr val="4F81BD">
                  <a:lumMod val="50000"/>
                </a:srgb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940944" y="4221088"/>
            <a:ext cx="3370140" cy="67262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rgbClr val="4F81BD">
                    <a:lumMod val="50000"/>
                  </a:srgbClr>
                </a:solidFill>
                <a:latin typeface="맑은 고딕" pitchFamily="50" charset="-127"/>
                <a:ea typeface="맑은 고딕" pitchFamily="50" charset="-127"/>
              </a:rPr>
              <a:t>2017. </a:t>
            </a:r>
            <a:r>
              <a:rPr lang="en-US" altLang="ko-KR" b="1" dirty="0" smtClean="0">
                <a:solidFill>
                  <a:srgbClr val="4F81BD">
                    <a:lumMod val="50000"/>
                  </a:srgbClr>
                </a:solidFill>
                <a:latin typeface="맑은 고딕" pitchFamily="50" charset="-127"/>
                <a:ea typeface="맑은 고딕" pitchFamily="50" charset="-127"/>
              </a:rPr>
              <a:t>11. </a:t>
            </a:r>
            <a:endParaRPr lang="ko-KR" altLang="en-US" b="1" dirty="0">
              <a:solidFill>
                <a:srgbClr val="4F81BD">
                  <a:lumMod val="50000"/>
                </a:srgb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234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162515"/>
            <a:ext cx="7776864" cy="432048"/>
          </a:xfrm>
        </p:spPr>
        <p:txBody>
          <a:bodyPr>
            <a:normAutofit fontScale="90000"/>
          </a:bodyPr>
          <a:lstStyle/>
          <a:p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대학원생 연구활동</a:t>
            </a:r>
            <a:endParaRPr lang="ko-KR" altLang="en-US" sz="212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836712"/>
            <a:ext cx="8784976" cy="432048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832" y="872877"/>
            <a:ext cx="8693303" cy="424815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07504" y="5301208"/>
            <a:ext cx="8784976" cy="122413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◈ 대학원생 연구활동 자료 입력 메뉴 안내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chemeClr val="tx1"/>
                </a:solidFill>
              </a:rPr>
              <a:t>   </a:t>
            </a:r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dirty="0" smtClean="0">
                <a:solidFill>
                  <a:schemeClr val="tx1"/>
                </a:solidFill>
              </a:rPr>
              <a:t>한양대학교 포탈 한양인 로그인 </a:t>
            </a:r>
            <a:r>
              <a:rPr lang="en-US" altLang="ko-KR" sz="1200" dirty="0" smtClean="0">
                <a:solidFill>
                  <a:schemeClr val="tx1"/>
                </a:solidFill>
              </a:rPr>
              <a:t>&gt; </a:t>
            </a:r>
            <a:r>
              <a:rPr lang="ko-KR" altLang="en-US" sz="1200" dirty="0" smtClean="0">
                <a:solidFill>
                  <a:schemeClr val="tx1"/>
                </a:solidFill>
              </a:rPr>
              <a:t>연구 </a:t>
            </a:r>
            <a:r>
              <a:rPr lang="en-US" altLang="ko-KR" sz="1200" dirty="0" smtClean="0">
                <a:solidFill>
                  <a:schemeClr val="tx1"/>
                </a:solidFill>
              </a:rPr>
              <a:t>&gt; </a:t>
            </a:r>
            <a:r>
              <a:rPr lang="ko-KR" altLang="en-US" sz="1200" dirty="0" smtClean="0">
                <a:solidFill>
                  <a:schemeClr val="tx1"/>
                </a:solidFill>
              </a:rPr>
              <a:t>대학원생연구활동 </a:t>
            </a:r>
            <a:r>
              <a:rPr lang="en-US" altLang="ko-KR" sz="1200" dirty="0" smtClean="0">
                <a:solidFill>
                  <a:schemeClr val="tx1"/>
                </a:solidFill>
              </a:rPr>
              <a:t>&gt; </a:t>
            </a:r>
            <a:r>
              <a:rPr lang="ko-KR" altLang="en-US" sz="1200" dirty="0" smtClean="0">
                <a:solidFill>
                  <a:schemeClr val="tx1"/>
                </a:solidFill>
              </a:rPr>
              <a:t>논문입력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</a:rPr>
              <a:t>학술활동입력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</a:rPr>
              <a:t>공연전시입력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  - </a:t>
            </a:r>
            <a:r>
              <a:rPr lang="ko-KR" altLang="en-US" sz="1200" b="1" dirty="0" smtClean="0">
                <a:solidFill>
                  <a:srgbClr val="00339A"/>
                </a:solidFill>
              </a:rPr>
              <a:t>우수논문상 연구실적입력 기준 </a:t>
            </a:r>
            <a:r>
              <a:rPr lang="en-US" altLang="ko-KR" sz="1200" b="1" dirty="0" smtClean="0">
                <a:solidFill>
                  <a:srgbClr val="00339A"/>
                </a:solidFill>
              </a:rPr>
              <a:t>: </a:t>
            </a:r>
            <a:r>
              <a:rPr lang="ko-KR" altLang="en-US" sz="1200" b="1" dirty="0" smtClean="0">
                <a:solidFill>
                  <a:srgbClr val="00339A"/>
                </a:solidFill>
              </a:rPr>
              <a:t>학위과정 기간</a:t>
            </a:r>
            <a:r>
              <a:rPr lang="en-US" altLang="ko-KR" sz="1200" b="1" dirty="0" smtClean="0">
                <a:solidFill>
                  <a:srgbClr val="00339A"/>
                </a:solidFill>
              </a:rPr>
              <a:t>(</a:t>
            </a:r>
            <a:r>
              <a:rPr lang="ko-KR" altLang="en-US" sz="1200" b="1" dirty="0" smtClean="0">
                <a:solidFill>
                  <a:srgbClr val="00339A"/>
                </a:solidFill>
              </a:rPr>
              <a:t>입학일</a:t>
            </a:r>
            <a:r>
              <a:rPr lang="en-US" altLang="ko-KR" sz="1200" b="1" dirty="0" smtClean="0">
                <a:solidFill>
                  <a:srgbClr val="00339A"/>
                </a:solidFill>
              </a:rPr>
              <a:t>~</a:t>
            </a:r>
            <a:r>
              <a:rPr lang="ko-KR" altLang="en-US" sz="1200" b="1" dirty="0" smtClean="0">
                <a:solidFill>
                  <a:srgbClr val="00339A"/>
                </a:solidFill>
              </a:rPr>
              <a:t>졸업예정일</a:t>
            </a:r>
            <a:r>
              <a:rPr lang="en-US" altLang="ko-KR" sz="1200" b="1" dirty="0" smtClean="0">
                <a:solidFill>
                  <a:srgbClr val="00339A"/>
                </a:solidFill>
              </a:rPr>
              <a:t>)</a:t>
            </a:r>
            <a:r>
              <a:rPr lang="ko-KR" altLang="en-US" sz="1200" b="1" dirty="0" smtClean="0">
                <a:solidFill>
                  <a:srgbClr val="00339A"/>
                </a:solidFill>
              </a:rPr>
              <a:t> 중 발표했던 논문</a:t>
            </a:r>
            <a:r>
              <a:rPr lang="en-US" altLang="ko-KR" sz="1200" b="1" dirty="0" smtClean="0">
                <a:solidFill>
                  <a:srgbClr val="00339A"/>
                </a:solidFill>
              </a:rPr>
              <a:t>, </a:t>
            </a:r>
            <a:r>
              <a:rPr lang="ko-KR" altLang="en-US" sz="1200" b="1" dirty="0" smtClean="0">
                <a:solidFill>
                  <a:srgbClr val="00339A"/>
                </a:solidFill>
              </a:rPr>
              <a:t>학술활동</a:t>
            </a:r>
            <a:r>
              <a:rPr lang="en-US" altLang="ko-KR" sz="1200" b="1" dirty="0" smtClean="0">
                <a:solidFill>
                  <a:srgbClr val="00339A"/>
                </a:solidFill>
              </a:rPr>
              <a:t>, </a:t>
            </a:r>
            <a:r>
              <a:rPr lang="ko-KR" altLang="en-US" sz="1200" b="1" dirty="0" smtClean="0">
                <a:solidFill>
                  <a:srgbClr val="00339A"/>
                </a:solidFill>
              </a:rPr>
              <a:t>공연</a:t>
            </a:r>
            <a:r>
              <a:rPr lang="en-US" altLang="ko-KR" sz="1200" b="1" dirty="0" smtClean="0">
                <a:solidFill>
                  <a:srgbClr val="00339A"/>
                </a:solidFill>
              </a:rPr>
              <a:t>/</a:t>
            </a:r>
            <a:r>
              <a:rPr lang="ko-KR" altLang="en-US" sz="1200" b="1" dirty="0" smtClean="0">
                <a:solidFill>
                  <a:srgbClr val="00339A"/>
                </a:solidFill>
              </a:rPr>
              <a:t>전시에 한해 입력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06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rcRect b="4930"/>
          <a:stretch/>
        </p:blipFill>
        <p:spPr>
          <a:xfrm>
            <a:off x="128032" y="853949"/>
            <a:ext cx="8836456" cy="43398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논문입력</a:t>
            </a:r>
            <a:endParaRPr lang="ko-KR" altLang="en-US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07504" y="5301208"/>
            <a:ext cx="8856984" cy="122413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rgbClr val="FF0000"/>
                </a:solidFill>
              </a:rPr>
              <a:t>① </a:t>
            </a:r>
            <a:r>
              <a:rPr lang="ko-KR" altLang="en-US" sz="1200" dirty="0" smtClean="0">
                <a:solidFill>
                  <a:schemeClr val="tx1"/>
                </a:solidFill>
              </a:rPr>
              <a:t>입력구분에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학생입력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＇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은 학생 본인이 입력한 실적</a:t>
            </a:r>
            <a:r>
              <a:rPr lang="ko-KR" altLang="en-US" sz="1200" dirty="0" smtClean="0">
                <a:solidFill>
                  <a:schemeClr val="tx1"/>
                </a:solidFill>
              </a:rPr>
              <a:t>이고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‘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교원업적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＇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은 지도교수님이 입력한 실적</a:t>
            </a:r>
            <a:r>
              <a:rPr lang="ko-KR" altLang="en-US" sz="1200" dirty="0" smtClean="0">
                <a:solidFill>
                  <a:schemeClr val="tx1"/>
                </a:solidFill>
              </a:rPr>
              <a:t>을 의미함</a:t>
            </a:r>
            <a:r>
              <a:rPr lang="en-US" altLang="ko-KR" sz="12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   </a:t>
            </a:r>
            <a:r>
              <a:rPr lang="ko-KR" altLang="en-US" sz="1200" b="1" u="sng" dirty="0" smtClean="0">
                <a:solidFill>
                  <a:schemeClr val="tx1"/>
                </a:solidFill>
              </a:rPr>
              <a:t>지도교수가 입력한 실적은 연구참여내용만 수정</a:t>
            </a:r>
            <a:r>
              <a:rPr lang="ko-KR" altLang="en-US" sz="1200" dirty="0" smtClean="0">
                <a:solidFill>
                  <a:schemeClr val="tx1"/>
                </a:solidFill>
              </a:rPr>
              <a:t> 할 수 있음</a:t>
            </a:r>
            <a:r>
              <a:rPr lang="en-US" altLang="ko-KR" sz="1200" dirty="0" smtClean="0">
                <a:solidFill>
                  <a:schemeClr val="tx1"/>
                </a:solidFill>
              </a:rPr>
              <a:t>.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   </a:t>
            </a:r>
            <a:r>
              <a:rPr lang="ko-KR" altLang="en-US" sz="1200" b="1" u="sng" dirty="0" smtClean="0">
                <a:solidFill>
                  <a:srgbClr val="FF0000"/>
                </a:solidFill>
              </a:rPr>
              <a:t>지도교수가 입력한 실적을 학생이 중복해서 입력하면 안됩니다</a:t>
            </a:r>
            <a:r>
              <a:rPr lang="en-US" altLang="ko-KR" sz="1200" b="1" u="sng" dirty="0" smtClean="0">
                <a:solidFill>
                  <a:srgbClr val="FF0000"/>
                </a:solidFill>
              </a:rPr>
              <a:t>.</a:t>
            </a:r>
          </a:p>
          <a:p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② </a:t>
            </a:r>
            <a:r>
              <a:rPr lang="ko-KR" altLang="en-US" sz="1200" dirty="0" smtClean="0">
                <a:solidFill>
                  <a:schemeClr val="tx1"/>
                </a:solidFill>
              </a:rPr>
              <a:t>기 입력된 자료 외에 추가 입력할 자료는 </a:t>
            </a:r>
            <a:r>
              <a:rPr lang="en-US" altLang="ko-KR" sz="1200" dirty="0" smtClean="0">
                <a:solidFill>
                  <a:schemeClr val="tx1"/>
                </a:solidFill>
              </a:rPr>
              <a:t>“</a:t>
            </a:r>
            <a:r>
              <a:rPr lang="ko-KR" altLang="en-US" sz="1200" dirty="0" smtClean="0">
                <a:solidFill>
                  <a:schemeClr val="tx1"/>
                </a:solidFill>
              </a:rPr>
              <a:t>추가</a:t>
            </a:r>
            <a:r>
              <a:rPr lang="en-US" altLang="ko-KR" sz="1200" dirty="0" smtClean="0">
                <a:solidFill>
                  <a:schemeClr val="tx1"/>
                </a:solidFill>
              </a:rPr>
              <a:t>＂</a:t>
            </a:r>
            <a:r>
              <a:rPr lang="ko-KR" altLang="en-US" sz="1200" dirty="0" smtClean="0">
                <a:solidFill>
                  <a:schemeClr val="tx1"/>
                </a:solidFill>
              </a:rPr>
              <a:t>클릭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6" name="Indicator"/>
          <p:cNvSpPr txBox="1">
            <a:spLocks noChangeArrowheads="1"/>
          </p:cNvSpPr>
          <p:nvPr/>
        </p:nvSpPr>
        <p:spPr bwMode="auto">
          <a:xfrm>
            <a:off x="1403648" y="2894256"/>
            <a:ext cx="194235" cy="193564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</a:p>
        </p:txBody>
      </p:sp>
      <p:sp>
        <p:nvSpPr>
          <p:cNvPr id="8" name="Indicator"/>
          <p:cNvSpPr txBox="1">
            <a:spLocks noChangeArrowheads="1"/>
          </p:cNvSpPr>
          <p:nvPr/>
        </p:nvSpPr>
        <p:spPr bwMode="auto">
          <a:xfrm>
            <a:off x="8028384" y="4905736"/>
            <a:ext cx="194235" cy="193564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616171" y="2816352"/>
            <a:ext cx="4373149" cy="33832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39752" y="3262119"/>
            <a:ext cx="432048" cy="1133839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3226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162515"/>
            <a:ext cx="7776864" cy="432048"/>
          </a:xfrm>
        </p:spPr>
        <p:txBody>
          <a:bodyPr>
            <a:normAutofit fontScale="90000"/>
          </a:bodyPr>
          <a:lstStyle/>
          <a:p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논문입력</a:t>
            </a:r>
            <a:endParaRPr lang="ko-KR" altLang="en-US" sz="212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836712"/>
            <a:ext cx="8856984" cy="432048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7504" y="5301208"/>
            <a:ext cx="8856984" cy="122413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rgbClr val="FF0000"/>
                </a:solidFill>
              </a:rPr>
              <a:t>①</a:t>
            </a:r>
            <a:r>
              <a:rPr lang="ko-KR" altLang="en-US" sz="1200" dirty="0" smtClean="0">
                <a:solidFill>
                  <a:schemeClr val="tx1"/>
                </a:solidFill>
              </a:rPr>
              <a:t> 학술지 검색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게재년월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논문형태를 입력 후 학술지를 검색</a:t>
            </a:r>
            <a:r>
              <a:rPr lang="en-US" altLang="ko-KR" sz="1200" dirty="0" smtClean="0">
                <a:solidFill>
                  <a:schemeClr val="tx1"/>
                </a:solidFill>
              </a:rPr>
              <a:t> </a:t>
            </a:r>
          </a:p>
          <a:p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                     </a:t>
            </a:r>
            <a:r>
              <a:rPr lang="ko-KR" altLang="en-US" sz="1200" dirty="0" smtClean="0">
                <a:solidFill>
                  <a:schemeClr val="tx1"/>
                </a:solidFill>
              </a:rPr>
              <a:t>학술지 검색이 안 되는 경우에는 산학협력단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연구진흥팀</a:t>
            </a:r>
            <a:r>
              <a:rPr lang="ko-KR" altLang="en-US" sz="1200" dirty="0" smtClean="0">
                <a:solidFill>
                  <a:schemeClr val="tx1"/>
                </a:solidFill>
              </a:rPr>
              <a:t> 연락</a:t>
            </a:r>
            <a:r>
              <a:rPr lang="en-US" altLang="ko-KR" sz="1200" dirty="0" smtClean="0">
                <a:solidFill>
                  <a:schemeClr val="tx1"/>
                </a:solidFill>
              </a:rPr>
              <a:t>(TEL. 02-2220-0878)</a:t>
            </a: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②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KRI</a:t>
            </a:r>
            <a:r>
              <a:rPr lang="ko-KR" altLang="en-US" sz="1200" dirty="0" smtClean="0">
                <a:solidFill>
                  <a:schemeClr val="tx1"/>
                </a:solidFill>
              </a:rPr>
              <a:t>검색입력 </a:t>
            </a:r>
            <a:r>
              <a:rPr lang="en-US" altLang="ko-KR" sz="1200" dirty="0" smtClean="0">
                <a:solidFill>
                  <a:schemeClr val="tx1"/>
                </a:solidFill>
              </a:rPr>
              <a:t>: KRI</a:t>
            </a:r>
            <a:r>
              <a:rPr lang="ko-KR" altLang="en-US" sz="1200" dirty="0" smtClean="0">
                <a:solidFill>
                  <a:schemeClr val="tx1"/>
                </a:solidFill>
              </a:rPr>
              <a:t>검색입력 버튼을 통해 논문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일부자료를</a:t>
            </a:r>
            <a:r>
              <a:rPr lang="ko-KR" altLang="en-US" sz="1200" dirty="0" smtClean="0">
                <a:solidFill>
                  <a:schemeClr val="tx1"/>
                </a:solidFill>
              </a:rPr>
              <a:t> 자동 입력할 수 있는 기능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③</a:t>
            </a:r>
            <a:r>
              <a:rPr lang="ko-KR" altLang="en-US" sz="1200" dirty="0" smtClean="0">
                <a:solidFill>
                  <a:schemeClr val="tx1"/>
                </a:solidFill>
              </a:rPr>
              <a:t> 파일첨부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논문을 증빙할 수 </a:t>
            </a:r>
            <a:r>
              <a:rPr lang="ko-KR" altLang="en-US" sz="1200" dirty="0">
                <a:solidFill>
                  <a:schemeClr val="tx1"/>
                </a:solidFill>
              </a:rPr>
              <a:t>있는 </a:t>
            </a:r>
            <a:r>
              <a:rPr lang="ko-KR" altLang="en-US" sz="1200" dirty="0" smtClean="0">
                <a:solidFill>
                  <a:schemeClr val="tx1"/>
                </a:solidFill>
              </a:rPr>
              <a:t>자료 첨부 </a:t>
            </a:r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예</a:t>
            </a:r>
            <a:r>
              <a:rPr lang="en-US" altLang="ko-KR" sz="1200" dirty="0">
                <a:solidFill>
                  <a:schemeClr val="tx1"/>
                </a:solidFill>
              </a:rPr>
              <a:t>: </a:t>
            </a:r>
            <a:r>
              <a:rPr lang="ko-KR" altLang="en-US" sz="1200" dirty="0">
                <a:solidFill>
                  <a:schemeClr val="tx1"/>
                </a:solidFill>
              </a:rPr>
              <a:t>저자명이 포함된 </a:t>
            </a:r>
            <a:r>
              <a:rPr lang="ko-KR" altLang="en-US" sz="1200" dirty="0" smtClean="0">
                <a:solidFill>
                  <a:schemeClr val="tx1"/>
                </a:solidFill>
              </a:rPr>
              <a:t>논문 초록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④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석박사통합과정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2+4 </a:t>
            </a:r>
            <a:r>
              <a:rPr lang="ko-KR" altLang="en-US" sz="1200" dirty="0" smtClean="0">
                <a:solidFill>
                  <a:schemeClr val="tx1"/>
                </a:solidFill>
              </a:rPr>
              <a:t>장학생으로 </a:t>
            </a:r>
            <a:r>
              <a:rPr lang="en-US" altLang="ko-KR" sz="1200" dirty="0" smtClean="0">
                <a:solidFill>
                  <a:schemeClr val="tx1"/>
                </a:solidFill>
              </a:rPr>
              <a:t>SCI</a:t>
            </a:r>
            <a:r>
              <a:rPr lang="ko-KR" altLang="en-US" sz="1200" dirty="0" smtClean="0">
                <a:solidFill>
                  <a:schemeClr val="tx1"/>
                </a:solidFill>
              </a:rPr>
              <a:t>급 제출여부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해당되는 논문에 한해 </a:t>
            </a:r>
            <a:r>
              <a:rPr lang="en-US" altLang="ko-KR" sz="1200" dirty="0" smtClean="0">
                <a:solidFill>
                  <a:schemeClr val="tx1"/>
                </a:solidFill>
              </a:rPr>
              <a:t>‘Yes’</a:t>
            </a:r>
            <a:r>
              <a:rPr lang="ko-KR" altLang="en-US" sz="1200" dirty="0" smtClean="0">
                <a:solidFill>
                  <a:schemeClr val="tx1"/>
                </a:solidFill>
              </a:rPr>
              <a:t>로 선택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Indicator"/>
          <p:cNvSpPr txBox="1">
            <a:spLocks noChangeArrowheads="1"/>
          </p:cNvSpPr>
          <p:nvPr/>
        </p:nvSpPr>
        <p:spPr bwMode="auto">
          <a:xfrm>
            <a:off x="7186077" y="1844824"/>
            <a:ext cx="194235" cy="137651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1" y="864654"/>
            <a:ext cx="8640960" cy="4292538"/>
          </a:xfrm>
          <a:prstGeom prst="rect">
            <a:avLst/>
          </a:prstGeom>
        </p:spPr>
      </p:pic>
      <p:sp>
        <p:nvSpPr>
          <p:cNvPr id="10" name="Indicator"/>
          <p:cNvSpPr txBox="1">
            <a:spLocks noChangeArrowheads="1"/>
          </p:cNvSpPr>
          <p:nvPr/>
        </p:nvSpPr>
        <p:spPr bwMode="auto">
          <a:xfrm>
            <a:off x="7984735" y="1556792"/>
            <a:ext cx="194235" cy="193564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</a:p>
        </p:txBody>
      </p:sp>
      <p:sp>
        <p:nvSpPr>
          <p:cNvPr id="11" name="Indicator"/>
          <p:cNvSpPr txBox="1">
            <a:spLocks noChangeArrowheads="1"/>
          </p:cNvSpPr>
          <p:nvPr/>
        </p:nvSpPr>
        <p:spPr bwMode="auto">
          <a:xfrm>
            <a:off x="7928593" y="1754757"/>
            <a:ext cx="194235" cy="193564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</a:p>
        </p:txBody>
      </p:sp>
      <p:sp>
        <p:nvSpPr>
          <p:cNvPr id="12" name="Indicator"/>
          <p:cNvSpPr txBox="1">
            <a:spLocks noChangeArrowheads="1"/>
          </p:cNvSpPr>
          <p:nvPr/>
        </p:nvSpPr>
        <p:spPr bwMode="auto">
          <a:xfrm>
            <a:off x="2027006" y="3717032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3</a:t>
            </a:r>
          </a:p>
        </p:txBody>
      </p:sp>
      <p:sp>
        <p:nvSpPr>
          <p:cNvPr id="13" name="Indicator"/>
          <p:cNvSpPr txBox="1">
            <a:spLocks noChangeArrowheads="1"/>
          </p:cNvSpPr>
          <p:nvPr/>
        </p:nvSpPr>
        <p:spPr bwMode="auto">
          <a:xfrm>
            <a:off x="5004048" y="4581128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defPPr>
              <a:defRPr lang="ko-KR"/>
            </a:defPPr>
            <a:lvl1pPr algn="ctr">
              <a:defRPr kumimoji="1" sz="800" b="1">
                <a:solidFill>
                  <a:schemeClr val="bg1"/>
                </a:solidFill>
                <a:latin typeface="+mj-ea"/>
                <a:ea typeface="+mj-ea"/>
              </a:defRPr>
            </a:lvl1pPr>
            <a:lvl2pPr marL="742950" indent="-285750" eaLnBrk="0" hangingPunct="0">
              <a:defRPr kumimoji="1" sz="800"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latin typeface="돋움" pitchFamily="50" charset="-127"/>
                <a:ea typeface="돋움" pitchFamily="50" charset="-127"/>
              </a:defRPr>
            </a:lvl9pPr>
          </a:lstStyle>
          <a:p>
            <a:r>
              <a:rPr lang="en-US" altLang="ko-KR" dirty="0"/>
              <a:t>4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032813" y="3213558"/>
            <a:ext cx="1149826" cy="830997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800" dirty="0" smtClean="0"/>
              <a:t>제1저자</a:t>
            </a:r>
          </a:p>
          <a:p>
            <a:r>
              <a:rPr lang="ko-KR" altLang="en-US" sz="800" dirty="0" smtClean="0"/>
              <a:t>교신저자</a:t>
            </a:r>
          </a:p>
          <a:p>
            <a:r>
              <a:rPr lang="ko-KR" altLang="en-US" sz="800" dirty="0" smtClean="0"/>
              <a:t>참여자</a:t>
            </a:r>
          </a:p>
          <a:p>
            <a:r>
              <a:rPr lang="ko-KR" altLang="en-US" sz="800" dirty="0" smtClean="0"/>
              <a:t>공저자</a:t>
            </a:r>
          </a:p>
          <a:p>
            <a:r>
              <a:rPr lang="ko-KR" altLang="en-US" sz="800" dirty="0" smtClean="0"/>
              <a:t>교신저자 &amp; 제1저자</a:t>
            </a:r>
          </a:p>
          <a:p>
            <a:r>
              <a:rPr lang="ko-KR" altLang="en-US" sz="800" dirty="0" smtClean="0"/>
              <a:t>공동교신저자</a:t>
            </a:r>
            <a:endParaRPr lang="ko-KR" altLang="en-US" sz="800" dirty="0"/>
          </a:p>
        </p:txBody>
      </p:sp>
      <p:cxnSp>
        <p:nvCxnSpPr>
          <p:cNvPr id="15" name="직선 화살표 연결선 14"/>
          <p:cNvCxnSpPr/>
          <p:nvPr/>
        </p:nvCxnSpPr>
        <p:spPr>
          <a:xfrm>
            <a:off x="4807867" y="3285565"/>
            <a:ext cx="216024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578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162515"/>
            <a:ext cx="7776864" cy="432048"/>
          </a:xfrm>
        </p:spPr>
        <p:txBody>
          <a:bodyPr>
            <a:normAutofit fontScale="90000"/>
          </a:bodyPr>
          <a:lstStyle/>
          <a:p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논문입력 </a:t>
            </a:r>
            <a:r>
              <a:rPr lang="en-US" altLang="ko-K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KRI</a:t>
            </a:r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검색입력</a:t>
            </a:r>
            <a:endParaRPr lang="ko-KR" altLang="en-US" sz="212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836712"/>
            <a:ext cx="8856984" cy="432048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7504" y="5301208"/>
            <a:ext cx="8856984" cy="122413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◈  </a:t>
            </a:r>
            <a:r>
              <a:rPr lang="en-US" altLang="ko-KR" sz="1200" dirty="0" smtClean="0">
                <a:solidFill>
                  <a:schemeClr val="tx1"/>
                </a:solidFill>
              </a:rPr>
              <a:t>KRI</a:t>
            </a:r>
            <a:r>
              <a:rPr lang="ko-KR" altLang="en-US" sz="1200" dirty="0" smtClean="0">
                <a:solidFill>
                  <a:schemeClr val="tx1"/>
                </a:solidFill>
              </a:rPr>
              <a:t>검색입력 </a:t>
            </a:r>
            <a:r>
              <a:rPr lang="en-US" altLang="ko-KR" sz="1200" dirty="0" smtClean="0">
                <a:solidFill>
                  <a:srgbClr val="FF0000"/>
                </a:solidFill>
              </a:rPr>
              <a:t>:</a:t>
            </a:r>
            <a:r>
              <a:rPr lang="en-US" altLang="ko-KR" sz="1200" dirty="0" smtClean="0">
                <a:solidFill>
                  <a:schemeClr val="tx1"/>
                </a:solidFill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</a:rPr>
              <a:t>연구재단에서 논문정보를 제공하는 </a:t>
            </a:r>
            <a:r>
              <a:rPr lang="en-US" altLang="ko-KR" sz="1200" dirty="0" smtClean="0">
                <a:solidFill>
                  <a:schemeClr val="tx1"/>
                </a:solidFill>
              </a:rPr>
              <a:t>API </a:t>
            </a:r>
          </a:p>
          <a:p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   </a:t>
            </a:r>
            <a:r>
              <a:rPr lang="ko-KR" altLang="en-US" sz="1200" dirty="0" smtClean="0">
                <a:solidFill>
                  <a:srgbClr val="FF0000"/>
                </a:solidFill>
              </a:rPr>
              <a:t>①</a:t>
            </a:r>
            <a:r>
              <a:rPr lang="en-US" altLang="ko-KR" sz="1200" dirty="0" smtClean="0">
                <a:solidFill>
                  <a:schemeClr val="tx1"/>
                </a:solidFill>
              </a:rPr>
              <a:t> KRI</a:t>
            </a:r>
            <a:r>
              <a:rPr lang="ko-KR" altLang="en-US" sz="1200" dirty="0" smtClean="0">
                <a:solidFill>
                  <a:schemeClr val="tx1"/>
                </a:solidFill>
              </a:rPr>
              <a:t>검색입력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게재년월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논문형태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학술지명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논문제목 일부를 입력 후 검색하면 입력된 조건을 만족하는 자료가 조회됨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    ②</a:t>
            </a:r>
            <a:r>
              <a:rPr lang="en-US" altLang="ko-KR" sz="1200" dirty="0" smtClean="0">
                <a:solidFill>
                  <a:schemeClr val="tx1"/>
                </a:solidFill>
              </a:rPr>
              <a:t> WEB</a:t>
            </a:r>
            <a:r>
              <a:rPr lang="ko-KR" altLang="en-US" sz="1200" dirty="0" smtClean="0">
                <a:solidFill>
                  <a:schemeClr val="tx1"/>
                </a:solidFill>
              </a:rPr>
              <a:t>검색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해당자료가 존재하지 않은 경우 </a:t>
            </a:r>
            <a:r>
              <a:rPr lang="en-US" altLang="ko-KR" sz="1200" dirty="0" smtClean="0">
                <a:solidFill>
                  <a:schemeClr val="tx1"/>
                </a:solidFill>
              </a:rPr>
              <a:t>WEB</a:t>
            </a:r>
            <a:r>
              <a:rPr lang="ko-KR" altLang="en-US" sz="1200" dirty="0" smtClean="0">
                <a:solidFill>
                  <a:schemeClr val="tx1"/>
                </a:solidFill>
              </a:rPr>
              <a:t>검색을 통해 재 검색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chemeClr val="tx1"/>
                </a:solidFill>
              </a:rPr>
              <a:t>◈ </a:t>
            </a:r>
            <a:r>
              <a:rPr lang="en-US" altLang="ko-KR" sz="1200" dirty="0" smtClean="0">
                <a:solidFill>
                  <a:schemeClr val="tx1"/>
                </a:solidFill>
              </a:rPr>
              <a:t>KRI</a:t>
            </a:r>
            <a:r>
              <a:rPr lang="ko-KR" altLang="en-US" sz="1200" dirty="0" smtClean="0">
                <a:solidFill>
                  <a:schemeClr val="tx1"/>
                </a:solidFill>
              </a:rPr>
              <a:t>검색이 되지 않은 경우에는 논문 색인 진행중임</a:t>
            </a:r>
            <a:r>
              <a:rPr lang="en-US" altLang="ko-KR" sz="1200" dirty="0" smtClean="0">
                <a:solidFill>
                  <a:schemeClr val="tx1"/>
                </a:solidFill>
              </a:rPr>
              <a:t>. </a:t>
            </a:r>
            <a:r>
              <a:rPr lang="ko-KR" altLang="en-US" sz="1200" dirty="0" smtClean="0">
                <a:solidFill>
                  <a:schemeClr val="tx1"/>
                </a:solidFill>
              </a:rPr>
              <a:t>논문 색인은 논문게재일 기준 </a:t>
            </a:r>
            <a:r>
              <a:rPr lang="en-US" altLang="ko-KR" sz="1200" dirty="0" smtClean="0">
                <a:solidFill>
                  <a:schemeClr val="tx1"/>
                </a:solidFill>
              </a:rPr>
              <a:t>1~2</a:t>
            </a:r>
            <a:r>
              <a:rPr lang="ko-KR" altLang="en-US" sz="1200" dirty="0" smtClean="0">
                <a:solidFill>
                  <a:schemeClr val="tx1"/>
                </a:solidFill>
              </a:rPr>
              <a:t>개월 소요됨</a:t>
            </a:r>
            <a:r>
              <a:rPr lang="en-US" altLang="ko-KR" sz="1200" dirty="0" smtClean="0">
                <a:solidFill>
                  <a:schemeClr val="tx1"/>
                </a:solidFill>
              </a:rPr>
              <a:t> </a:t>
            </a:r>
            <a:endParaRPr lang="en-US" altLang="ko-KR" sz="1200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3" y="908721"/>
            <a:ext cx="8784976" cy="4176464"/>
          </a:xfrm>
          <a:prstGeom prst="rect">
            <a:avLst/>
          </a:prstGeom>
        </p:spPr>
      </p:pic>
      <p:sp>
        <p:nvSpPr>
          <p:cNvPr id="11" name="Indicator"/>
          <p:cNvSpPr txBox="1">
            <a:spLocks noChangeArrowheads="1"/>
          </p:cNvSpPr>
          <p:nvPr/>
        </p:nvSpPr>
        <p:spPr bwMode="auto">
          <a:xfrm>
            <a:off x="7884368" y="1772816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</a:p>
        </p:txBody>
      </p:sp>
      <p:sp>
        <p:nvSpPr>
          <p:cNvPr id="13" name="Indicator"/>
          <p:cNvSpPr txBox="1">
            <a:spLocks noChangeArrowheads="1"/>
          </p:cNvSpPr>
          <p:nvPr/>
        </p:nvSpPr>
        <p:spPr bwMode="auto">
          <a:xfrm>
            <a:off x="6516216" y="2597856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14703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107504" y="836712"/>
            <a:ext cx="8856984" cy="432048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949317"/>
            <a:ext cx="8064896" cy="405538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162515"/>
            <a:ext cx="7776864" cy="432048"/>
          </a:xfrm>
        </p:spPr>
        <p:txBody>
          <a:bodyPr>
            <a:normAutofit fontScale="90000"/>
          </a:bodyPr>
          <a:lstStyle/>
          <a:p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학술활동입력</a:t>
            </a:r>
            <a:endParaRPr lang="ko-KR" altLang="en-US" sz="2120" dirty="0"/>
          </a:p>
        </p:txBody>
      </p:sp>
      <p:sp>
        <p:nvSpPr>
          <p:cNvPr id="9" name="직사각형 8"/>
          <p:cNvSpPr/>
          <p:nvPr/>
        </p:nvSpPr>
        <p:spPr>
          <a:xfrm>
            <a:off x="107504" y="5301208"/>
            <a:ext cx="8856984" cy="122413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rgbClr val="FF0000"/>
                </a:solidFill>
              </a:rPr>
              <a:t>①</a:t>
            </a:r>
            <a:r>
              <a:rPr lang="ko-KR" altLang="en-US" sz="1200" dirty="0" smtClean="0">
                <a:solidFill>
                  <a:schemeClr val="tx1"/>
                </a:solidFill>
              </a:rPr>
              <a:t> 인정기준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인정기준에 해당되는 학술활동 입력 요망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②</a:t>
            </a:r>
            <a:r>
              <a:rPr lang="ko-KR" altLang="en-US" sz="1200" dirty="0" smtClean="0">
                <a:solidFill>
                  <a:schemeClr val="tx1"/>
                </a:solidFill>
              </a:rPr>
              <a:t> 참여형태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발표자는 제</a:t>
            </a:r>
            <a:r>
              <a:rPr lang="en-US" altLang="ko-KR" sz="1200" dirty="0" smtClean="0">
                <a:solidFill>
                  <a:schemeClr val="tx1"/>
                </a:solidFill>
              </a:rPr>
              <a:t>1</a:t>
            </a:r>
            <a:r>
              <a:rPr lang="ko-KR" altLang="en-US" sz="1200" dirty="0" smtClean="0">
                <a:solidFill>
                  <a:schemeClr val="tx1"/>
                </a:solidFill>
              </a:rPr>
              <a:t>저자로 입력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chemeClr val="tx1"/>
                </a:solidFill>
              </a:rPr>
              <a:t>③ 파일첨부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입력된 학술활동을 증빙할 수 </a:t>
            </a:r>
            <a:r>
              <a:rPr lang="ko-KR" altLang="en-US" sz="1200" dirty="0">
                <a:solidFill>
                  <a:schemeClr val="tx1"/>
                </a:solidFill>
              </a:rPr>
              <a:t>있는 </a:t>
            </a:r>
            <a:r>
              <a:rPr lang="ko-KR" altLang="en-US" sz="1200" dirty="0" smtClean="0">
                <a:solidFill>
                  <a:schemeClr val="tx1"/>
                </a:solidFill>
              </a:rPr>
              <a:t>자료 첨부 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예</a:t>
            </a:r>
            <a:r>
              <a:rPr lang="en-US" altLang="ko-KR" sz="1200" dirty="0" smtClean="0">
                <a:solidFill>
                  <a:schemeClr val="tx1"/>
                </a:solidFill>
              </a:rPr>
              <a:t>. </a:t>
            </a:r>
            <a:r>
              <a:rPr lang="ko-KR" altLang="en-US" sz="1200" dirty="0">
                <a:solidFill>
                  <a:schemeClr val="tx1"/>
                </a:solidFill>
              </a:rPr>
              <a:t>학회 </a:t>
            </a:r>
            <a:r>
              <a:rPr lang="en-US" altLang="ko-KR" sz="1200" dirty="0">
                <a:solidFill>
                  <a:schemeClr val="tx1"/>
                </a:solidFill>
              </a:rPr>
              <a:t>proceeding</a:t>
            </a:r>
            <a:r>
              <a:rPr lang="ko-KR" altLang="en-US" sz="1200" dirty="0">
                <a:solidFill>
                  <a:schemeClr val="tx1"/>
                </a:solidFill>
              </a:rPr>
              <a:t>의 표지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발표논문 목차 등</a:t>
            </a:r>
            <a:r>
              <a:rPr lang="en-US" altLang="ko-KR" sz="1200" dirty="0" smtClean="0">
                <a:solidFill>
                  <a:schemeClr val="tx1"/>
                </a:solidFill>
              </a:rPr>
              <a:t>) </a:t>
            </a:r>
          </a:p>
          <a:p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en-US" altLang="ko-KR" sz="1050" dirty="0" smtClean="0">
                <a:solidFill>
                  <a:schemeClr val="tx1"/>
                </a:solidFill>
              </a:rPr>
              <a:t> </a:t>
            </a:r>
            <a:r>
              <a:rPr lang="en-US" altLang="ko-KR" sz="1050" i="1" dirty="0" smtClean="0">
                <a:solidFill>
                  <a:schemeClr val="tx1"/>
                </a:solidFill>
              </a:rPr>
              <a:t>* </a:t>
            </a:r>
            <a:r>
              <a:rPr lang="ko-KR" altLang="en-US" sz="1050" i="1" dirty="0" smtClean="0">
                <a:solidFill>
                  <a:schemeClr val="tx1"/>
                </a:solidFill>
              </a:rPr>
              <a:t>학술활동은 논문과 달리 교원업적 자료와 연동되지 않으므로</a:t>
            </a:r>
            <a:r>
              <a:rPr lang="en-US" altLang="ko-KR" sz="1050" i="1" dirty="0" smtClean="0">
                <a:solidFill>
                  <a:schemeClr val="tx1"/>
                </a:solidFill>
              </a:rPr>
              <a:t>, </a:t>
            </a:r>
            <a:r>
              <a:rPr lang="ko-KR" altLang="en-US" sz="1050" i="1" dirty="0" smtClean="0">
                <a:solidFill>
                  <a:schemeClr val="tx1"/>
                </a:solidFill>
              </a:rPr>
              <a:t>학술활동 실적이 있는 학생은 직접 입력해야 함</a:t>
            </a:r>
            <a:r>
              <a:rPr lang="en-US" altLang="ko-KR" sz="1050" i="1" dirty="0" smtClean="0">
                <a:solidFill>
                  <a:schemeClr val="tx1"/>
                </a:solidFill>
              </a:rPr>
              <a:t>.</a:t>
            </a:r>
            <a:r>
              <a:rPr lang="ko-KR" altLang="en-US" sz="1050" i="1" dirty="0" smtClean="0">
                <a:solidFill>
                  <a:schemeClr val="tx1"/>
                </a:solidFill>
              </a:rPr>
              <a:t> </a:t>
            </a:r>
            <a:endParaRPr lang="en-US" altLang="ko-KR" sz="1050" i="1" dirty="0" smtClean="0">
              <a:solidFill>
                <a:schemeClr val="tx1"/>
              </a:solidFill>
            </a:endParaRPr>
          </a:p>
        </p:txBody>
      </p:sp>
      <p:sp>
        <p:nvSpPr>
          <p:cNvPr id="15" name="Indicator"/>
          <p:cNvSpPr txBox="1">
            <a:spLocks noChangeArrowheads="1"/>
          </p:cNvSpPr>
          <p:nvPr/>
        </p:nvSpPr>
        <p:spPr bwMode="auto">
          <a:xfrm>
            <a:off x="1060542" y="1171351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</a:p>
        </p:txBody>
      </p:sp>
      <p:sp>
        <p:nvSpPr>
          <p:cNvPr id="17" name="Indicator"/>
          <p:cNvSpPr txBox="1">
            <a:spLocks noChangeArrowheads="1"/>
          </p:cNvSpPr>
          <p:nvPr/>
        </p:nvSpPr>
        <p:spPr bwMode="auto">
          <a:xfrm>
            <a:off x="2555776" y="4077072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</a:p>
        </p:txBody>
      </p:sp>
      <p:sp>
        <p:nvSpPr>
          <p:cNvPr id="18" name="Indicator"/>
          <p:cNvSpPr txBox="1">
            <a:spLocks noChangeArrowheads="1"/>
          </p:cNvSpPr>
          <p:nvPr/>
        </p:nvSpPr>
        <p:spPr bwMode="auto">
          <a:xfrm>
            <a:off x="2123728" y="4543465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3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5860132" y="3068960"/>
            <a:ext cx="887982" cy="338554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800" dirty="0" smtClean="0"/>
              <a:t>구두논문발표</a:t>
            </a:r>
            <a:endParaRPr lang="en-US" altLang="ko-KR" sz="800" dirty="0" smtClean="0"/>
          </a:p>
          <a:p>
            <a:r>
              <a:rPr lang="ko-KR" altLang="en-US" sz="800" dirty="0" smtClean="0"/>
              <a:t>포스터발표</a:t>
            </a:r>
            <a:endParaRPr lang="ko-KR" altLang="en-US" sz="800" dirty="0"/>
          </a:p>
        </p:txBody>
      </p:sp>
      <p:cxnSp>
        <p:nvCxnSpPr>
          <p:cNvPr id="14" name="직선 화살표 연결선 13"/>
          <p:cNvCxnSpPr/>
          <p:nvPr/>
        </p:nvCxnSpPr>
        <p:spPr>
          <a:xfrm>
            <a:off x="5635186" y="3140967"/>
            <a:ext cx="216024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30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7504" y="836712"/>
            <a:ext cx="8856984" cy="432048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848179"/>
            <a:ext cx="8640960" cy="4309013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162515"/>
            <a:ext cx="7776864" cy="432048"/>
          </a:xfrm>
        </p:spPr>
        <p:txBody>
          <a:bodyPr>
            <a:normAutofit fontScale="90000"/>
          </a:bodyPr>
          <a:lstStyle/>
          <a:p>
            <a:r>
              <a:rPr lang="ko-KR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공연전시입력</a:t>
            </a:r>
            <a:endParaRPr lang="ko-KR" altLang="en-US" sz="2120" dirty="0"/>
          </a:p>
        </p:txBody>
      </p:sp>
      <p:sp>
        <p:nvSpPr>
          <p:cNvPr id="9" name="직사각형 8"/>
          <p:cNvSpPr/>
          <p:nvPr/>
        </p:nvSpPr>
        <p:spPr>
          <a:xfrm>
            <a:off x="107504" y="5301208"/>
            <a:ext cx="8856984" cy="122413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rgbClr val="FF0000"/>
                </a:solidFill>
              </a:rPr>
              <a:t>①</a:t>
            </a:r>
            <a:r>
              <a:rPr lang="ko-KR" altLang="en-US" sz="1200" dirty="0" smtClean="0">
                <a:solidFill>
                  <a:schemeClr val="tx1"/>
                </a:solidFill>
              </a:rPr>
              <a:t> 기본정보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공연전시 내역에 대한 기본정보를 입력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②</a:t>
            </a:r>
            <a:r>
              <a:rPr lang="ko-KR" altLang="en-US" sz="1200" dirty="0" smtClean="0">
                <a:solidFill>
                  <a:schemeClr val="tx1"/>
                </a:solidFill>
              </a:rPr>
              <a:t> 참여자정보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공연전시에 참가한 연구참여자 정보를 입력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③</a:t>
            </a:r>
            <a:r>
              <a:rPr lang="ko-KR" altLang="en-US" sz="1200" dirty="0" smtClean="0">
                <a:solidFill>
                  <a:schemeClr val="tx1"/>
                </a:solidFill>
              </a:rPr>
              <a:t> 파일첨부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입력된 공연전시 내역을 증빙할 수 </a:t>
            </a:r>
            <a:r>
              <a:rPr lang="ko-KR" altLang="en-US" sz="1200" dirty="0">
                <a:solidFill>
                  <a:schemeClr val="tx1"/>
                </a:solidFill>
              </a:rPr>
              <a:t>있는 </a:t>
            </a:r>
            <a:r>
              <a:rPr lang="ko-KR" altLang="en-US" sz="1200" dirty="0" smtClean="0">
                <a:solidFill>
                  <a:schemeClr val="tx1"/>
                </a:solidFill>
              </a:rPr>
              <a:t>자료 첨부 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예</a:t>
            </a:r>
            <a:r>
              <a:rPr lang="en-US" altLang="ko-KR" sz="1200" dirty="0" smtClean="0">
                <a:solidFill>
                  <a:schemeClr val="tx1"/>
                </a:solidFill>
              </a:rPr>
              <a:t>. </a:t>
            </a:r>
            <a:r>
              <a:rPr lang="ko-KR" altLang="en-US" sz="1200" dirty="0" smtClean="0">
                <a:solidFill>
                  <a:schemeClr val="tx1"/>
                </a:solidFill>
              </a:rPr>
              <a:t>포스터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리플렛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발표자 이름을 확인할 수 있는 사진 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en-US" altLang="ko-KR" sz="1050" dirty="0">
                <a:solidFill>
                  <a:schemeClr val="tx1"/>
                </a:solidFill>
              </a:rPr>
              <a:t> </a:t>
            </a:r>
            <a:r>
              <a:rPr lang="en-US" altLang="ko-KR" sz="1050" i="1" dirty="0">
                <a:solidFill>
                  <a:schemeClr val="tx1"/>
                </a:solidFill>
              </a:rPr>
              <a:t>* </a:t>
            </a:r>
            <a:r>
              <a:rPr lang="ko-KR" altLang="en-US" sz="1050" i="1" dirty="0" smtClean="0">
                <a:solidFill>
                  <a:schemeClr val="tx1"/>
                </a:solidFill>
              </a:rPr>
              <a:t>공연</a:t>
            </a:r>
            <a:r>
              <a:rPr lang="en-US" altLang="ko-KR" sz="1050" i="1" dirty="0" smtClean="0">
                <a:solidFill>
                  <a:schemeClr val="tx1"/>
                </a:solidFill>
              </a:rPr>
              <a:t>/</a:t>
            </a:r>
            <a:r>
              <a:rPr lang="ko-KR" altLang="en-US" sz="1050" i="1" dirty="0" smtClean="0">
                <a:solidFill>
                  <a:schemeClr val="tx1"/>
                </a:solidFill>
              </a:rPr>
              <a:t>전시는 </a:t>
            </a:r>
            <a:r>
              <a:rPr lang="ko-KR" altLang="en-US" sz="1050" i="1" dirty="0">
                <a:solidFill>
                  <a:schemeClr val="tx1"/>
                </a:solidFill>
              </a:rPr>
              <a:t>논문과 달리 교원업적 자료와 연동되지 않으므로</a:t>
            </a:r>
            <a:r>
              <a:rPr lang="en-US" altLang="ko-KR" sz="1050" i="1" dirty="0">
                <a:solidFill>
                  <a:schemeClr val="tx1"/>
                </a:solidFill>
              </a:rPr>
              <a:t>, </a:t>
            </a:r>
            <a:r>
              <a:rPr lang="ko-KR" altLang="en-US" sz="1050" i="1" dirty="0" smtClean="0">
                <a:solidFill>
                  <a:schemeClr val="tx1"/>
                </a:solidFill>
              </a:rPr>
              <a:t>실적이 </a:t>
            </a:r>
            <a:r>
              <a:rPr lang="ko-KR" altLang="en-US" sz="1050" i="1" dirty="0">
                <a:solidFill>
                  <a:schemeClr val="tx1"/>
                </a:solidFill>
              </a:rPr>
              <a:t>있는 학생은 직접 입력해야 함</a:t>
            </a:r>
            <a:r>
              <a:rPr lang="en-US" altLang="ko-KR" sz="1050" i="1" dirty="0">
                <a:solidFill>
                  <a:schemeClr val="tx1"/>
                </a:solidFill>
              </a:rPr>
              <a:t>.</a:t>
            </a:r>
            <a:r>
              <a:rPr lang="ko-KR" altLang="en-US" sz="1050" i="1" dirty="0">
                <a:solidFill>
                  <a:schemeClr val="tx1"/>
                </a:solidFill>
              </a:rPr>
              <a:t> </a:t>
            </a:r>
            <a:endParaRPr lang="en-US" altLang="ko-KR" sz="1050" i="1" dirty="0">
              <a:solidFill>
                <a:schemeClr val="tx1"/>
              </a:solidFill>
            </a:endParaRPr>
          </a:p>
          <a:p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endParaRPr lang="en-US" altLang="ko-KR" sz="1200" dirty="0" smtClean="0">
              <a:solidFill>
                <a:schemeClr val="tx1"/>
              </a:solidFill>
            </a:endParaRPr>
          </a:p>
        </p:txBody>
      </p:sp>
      <p:sp>
        <p:nvSpPr>
          <p:cNvPr id="10" name="Indicator"/>
          <p:cNvSpPr txBox="1">
            <a:spLocks noChangeArrowheads="1"/>
          </p:cNvSpPr>
          <p:nvPr/>
        </p:nvSpPr>
        <p:spPr bwMode="auto">
          <a:xfrm>
            <a:off x="833342" y="1206503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</a:p>
        </p:txBody>
      </p:sp>
      <p:sp>
        <p:nvSpPr>
          <p:cNvPr id="12" name="Indicator"/>
          <p:cNvSpPr txBox="1">
            <a:spLocks noChangeArrowheads="1"/>
          </p:cNvSpPr>
          <p:nvPr/>
        </p:nvSpPr>
        <p:spPr bwMode="auto">
          <a:xfrm>
            <a:off x="925303" y="2741872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</a:p>
        </p:txBody>
      </p:sp>
      <p:sp>
        <p:nvSpPr>
          <p:cNvPr id="13" name="Indicator"/>
          <p:cNvSpPr txBox="1">
            <a:spLocks noChangeArrowheads="1"/>
          </p:cNvSpPr>
          <p:nvPr/>
        </p:nvSpPr>
        <p:spPr bwMode="auto">
          <a:xfrm>
            <a:off x="1909516" y="4066116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3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555776" y="3501008"/>
            <a:ext cx="1149826" cy="830997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800" dirty="0" smtClean="0"/>
              <a:t>제1저자</a:t>
            </a:r>
          </a:p>
          <a:p>
            <a:r>
              <a:rPr lang="ko-KR" altLang="en-US" sz="800" dirty="0" smtClean="0"/>
              <a:t>교신저자</a:t>
            </a:r>
          </a:p>
          <a:p>
            <a:r>
              <a:rPr lang="ko-KR" altLang="en-US" sz="800" dirty="0" smtClean="0"/>
              <a:t>참여자</a:t>
            </a:r>
          </a:p>
          <a:p>
            <a:r>
              <a:rPr lang="ko-KR" altLang="en-US" sz="800" dirty="0" smtClean="0"/>
              <a:t>공저자</a:t>
            </a:r>
          </a:p>
          <a:p>
            <a:r>
              <a:rPr lang="ko-KR" altLang="en-US" sz="800" dirty="0" smtClean="0"/>
              <a:t>교신저자 &amp; 제1저자</a:t>
            </a:r>
          </a:p>
          <a:p>
            <a:r>
              <a:rPr lang="ko-KR" altLang="en-US" sz="800" dirty="0" smtClean="0"/>
              <a:t>공동교신저자</a:t>
            </a:r>
            <a:endParaRPr lang="ko-KR" altLang="en-US" sz="800" dirty="0"/>
          </a:p>
        </p:txBody>
      </p:sp>
      <p:cxnSp>
        <p:nvCxnSpPr>
          <p:cNvPr id="14" name="직선 화살표 연결선 13"/>
          <p:cNvCxnSpPr/>
          <p:nvPr/>
        </p:nvCxnSpPr>
        <p:spPr>
          <a:xfrm>
            <a:off x="2330830" y="3573015"/>
            <a:ext cx="216024" cy="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501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119757"/>
            <a:ext cx="5976665" cy="432048"/>
          </a:xfrm>
        </p:spPr>
        <p:txBody>
          <a:bodyPr>
            <a:normAutofit/>
          </a:bodyPr>
          <a:lstStyle/>
          <a:p>
            <a:r>
              <a:rPr lang="ko-KR" altLang="en-US" sz="2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입력한 연구활동 </a:t>
            </a:r>
            <a:r>
              <a:rPr lang="ko-KR" alt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출력방법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07504" y="5301208"/>
            <a:ext cx="8856984" cy="1224136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rgbClr val="FF0000"/>
                </a:solidFill>
              </a:rPr>
              <a:t>① </a:t>
            </a:r>
            <a:r>
              <a:rPr lang="ko-KR" altLang="en-US" sz="1200" dirty="0" smtClean="0">
                <a:solidFill>
                  <a:schemeClr val="tx1"/>
                </a:solidFill>
              </a:rPr>
              <a:t>출력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논문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학술활동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공연</a:t>
            </a:r>
            <a:r>
              <a:rPr lang="en-US" altLang="ko-KR" sz="1200" dirty="0" smtClean="0">
                <a:solidFill>
                  <a:schemeClr val="tx1"/>
                </a:solidFill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</a:rPr>
              <a:t>전시 항목별로 입력내역 출력 </a:t>
            </a:r>
            <a:r>
              <a:rPr lang="en-US" altLang="ko-KR" sz="1200" dirty="0" smtClean="0">
                <a:solidFill>
                  <a:schemeClr val="tx1"/>
                </a:solidFill>
              </a:rPr>
              <a:t> </a:t>
            </a:r>
          </a:p>
          <a:p>
            <a:r>
              <a:rPr lang="ko-KR" altLang="en-US" sz="1200" dirty="0" smtClean="0">
                <a:solidFill>
                  <a:srgbClr val="FF0000"/>
                </a:solidFill>
              </a:rPr>
              <a:t>②</a:t>
            </a:r>
            <a:r>
              <a:rPr lang="ko-KR" altLang="en-US" sz="1200" dirty="0" smtClean="0">
                <a:solidFill>
                  <a:schemeClr val="tx1"/>
                </a:solidFill>
              </a:rPr>
              <a:t> 첨부파일이 </a:t>
            </a:r>
            <a:r>
              <a:rPr lang="en-US" altLang="ko-KR" sz="1200" dirty="0" smtClean="0">
                <a:solidFill>
                  <a:schemeClr val="tx1"/>
                </a:solidFill>
              </a:rPr>
              <a:t>Y </a:t>
            </a:r>
            <a:r>
              <a:rPr lang="ko-KR" altLang="en-US" sz="1200" dirty="0" smtClean="0">
                <a:solidFill>
                  <a:schemeClr val="tx1"/>
                </a:solidFill>
              </a:rPr>
              <a:t>로 있는지 확인 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증빙자료를 입력한 항목에 한해 실적으로 인정함</a:t>
            </a:r>
            <a:r>
              <a:rPr lang="en-US" altLang="ko-KR" sz="1200" dirty="0" smtClean="0">
                <a:solidFill>
                  <a:schemeClr val="tx1"/>
                </a:solidFill>
              </a:rPr>
              <a:t>) 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en-US" altLang="ko-KR" sz="1200" b="1" i="1" dirty="0" smtClean="0">
                <a:solidFill>
                  <a:srgbClr val="0070C0"/>
                </a:solidFill>
              </a:rPr>
              <a:t>   (</a:t>
            </a:r>
            <a:r>
              <a:rPr lang="ko-KR" altLang="en-US" sz="1200" b="1" i="1" dirty="0" smtClean="0">
                <a:solidFill>
                  <a:srgbClr val="0070C0"/>
                </a:solidFill>
              </a:rPr>
              <a:t>시스템에 입력한 증빙자료 첨부파일은 </a:t>
            </a:r>
            <a:r>
              <a:rPr lang="ko-KR" altLang="en-US" sz="1200" b="1" i="1" dirty="0" err="1" smtClean="0">
                <a:solidFill>
                  <a:srgbClr val="0070C0"/>
                </a:solidFill>
              </a:rPr>
              <a:t>우수논문신청시</a:t>
            </a:r>
            <a:r>
              <a:rPr lang="ko-KR" altLang="en-US" sz="1200" b="1" i="1" dirty="0" smtClean="0">
                <a:solidFill>
                  <a:srgbClr val="0070C0"/>
                </a:solidFill>
              </a:rPr>
              <a:t> 따로 제출할 필요 없음</a:t>
            </a:r>
            <a:r>
              <a:rPr lang="en-US" altLang="ko-KR" sz="1200" b="1" i="1" dirty="0" smtClean="0">
                <a:solidFill>
                  <a:srgbClr val="0070C0"/>
                </a:solidFill>
              </a:rPr>
              <a:t>)</a:t>
            </a: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684" y="896875"/>
            <a:ext cx="8829804" cy="414624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Indicator"/>
          <p:cNvSpPr txBox="1">
            <a:spLocks noChangeArrowheads="1"/>
          </p:cNvSpPr>
          <p:nvPr/>
        </p:nvSpPr>
        <p:spPr bwMode="auto">
          <a:xfrm>
            <a:off x="6516216" y="1700808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1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8316940" y="3478548"/>
            <a:ext cx="359515" cy="1246596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Indicator"/>
          <p:cNvSpPr txBox="1">
            <a:spLocks noChangeArrowheads="1"/>
          </p:cNvSpPr>
          <p:nvPr/>
        </p:nvSpPr>
        <p:spPr bwMode="auto">
          <a:xfrm>
            <a:off x="8388424" y="3356992"/>
            <a:ext cx="194235" cy="193564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" rIns="0" bIns="7200">
            <a:spAutoFit/>
          </a:bodyPr>
          <a:lstStyle>
            <a:lvl1pPr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1pPr>
            <a:lvl2pPr marL="742950" indent="-28575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2pPr>
            <a:lvl3pPr marL="11430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3pPr>
            <a:lvl4pPr marL="16002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4pPr>
            <a:lvl5pPr marL="2057400" indent="-228600" eaLnBrk="0" hangingPunct="0"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800">
                <a:solidFill>
                  <a:schemeClr val="tx1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hangingPunct="1"/>
            <a:r>
              <a:rPr lang="en-US" altLang="ko-KR" b="1" dirty="0">
                <a:solidFill>
                  <a:schemeClr val="bg1"/>
                </a:solidFill>
                <a:latin typeface="+mj-ea"/>
                <a:ea typeface="+mj-ea"/>
              </a:rPr>
              <a:t>2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971600" y="2636912"/>
            <a:ext cx="432048" cy="2016224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70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3175">
          <a:solidFill>
            <a:schemeClr val="bg1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 rtlCol="0" anchor="ctr"/>
      <a:lstStyle>
        <a:defPPr algn="ctr">
          <a:defRPr sz="12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bg1">
              <a:lumMod val="50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 2007-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9477</TotalTime>
  <Words>461</Words>
  <Application>Microsoft Office PowerPoint</Application>
  <PresentationFormat>화면 슬라이드 쇼(4:3)</PresentationFormat>
  <Paragraphs>77</Paragraphs>
  <Slides>8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HY견고딕</vt:lpstr>
      <vt:lpstr>맑은 고딕</vt:lpstr>
      <vt:lpstr>Arial</vt:lpstr>
      <vt:lpstr>Arial Narrow</vt:lpstr>
      <vt:lpstr>Times New Roman</vt:lpstr>
      <vt:lpstr>Office 테마</vt:lpstr>
      <vt:lpstr>PowerPoint 프레젠테이션</vt:lpstr>
      <vt:lpstr>대학원생 연구활동</vt:lpstr>
      <vt:lpstr>논문입력</vt:lpstr>
      <vt:lpstr>논문입력</vt:lpstr>
      <vt:lpstr>논문입력 - KRI검색입력</vt:lpstr>
      <vt:lpstr>학술활동입력</vt:lpstr>
      <vt:lpstr>공연전시입력</vt:lpstr>
      <vt:lpstr>입력한 연구활동 출력방법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user</cp:lastModifiedBy>
  <cp:revision>983</cp:revision>
  <cp:lastPrinted>2014-11-03T06:48:12Z</cp:lastPrinted>
  <dcterms:created xsi:type="dcterms:W3CDTF">2013-11-07T11:50:44Z</dcterms:created>
  <dcterms:modified xsi:type="dcterms:W3CDTF">2017-11-09T05:24:26Z</dcterms:modified>
</cp:coreProperties>
</file>