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36" autoAdjust="0"/>
    <p:restoredTop sz="94660"/>
  </p:normalViewPr>
  <p:slideViewPr>
    <p:cSldViewPr>
      <p:cViewPr>
        <p:scale>
          <a:sx n="150" d="100"/>
          <a:sy n="150" d="100"/>
        </p:scale>
        <p:origin x="1626" y="108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②제출서류 출력</a:t>
          </a: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③</a:t>
          </a:r>
          <a:r>
            <a:rPr lang="ko-KR" altLang="en-US" sz="1600" b="1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dirty="0">
              <a:latin typeface="+mj-lt"/>
              <a:ea typeface="새굴림" pitchFamily="18" charset="-127"/>
            </a:rPr>
            <a:t> 제출</a:t>
          </a: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원문파일 업로드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관리자 파일 </a:t>
          </a:r>
          <a:r>
            <a:rPr lang="ko-KR" altLang="en-US" sz="1000" dirty="0" smtClean="0">
              <a:latin typeface="+mj-lt"/>
            </a:rPr>
            <a:t>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>
              <a:latin typeface="+mj-lt"/>
            </a:rPr>
            <a:t>평균</a:t>
          </a:r>
          <a:r>
            <a:rPr lang="en-US" altLang="ko-KR" sz="1000" dirty="0">
              <a:latin typeface="+mj-lt"/>
            </a:rPr>
            <a:t>1</a:t>
          </a:r>
          <a:r>
            <a:rPr lang="ko-KR" altLang="en-US" sz="1000" dirty="0">
              <a:latin typeface="+mj-lt"/>
            </a:rPr>
            <a:t>일 소요</a:t>
          </a:r>
          <a:r>
            <a:rPr lang="en-US" altLang="ko-KR" sz="1000" dirty="0">
              <a:latin typeface="+mj-lt"/>
            </a:rPr>
            <a:t>)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2C59E775-F503-4A15-A620-BDD9E57A27C5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sz="900" dirty="0">
              <a:latin typeface="+mj-lt"/>
            </a:rPr>
            <a:t>'</a:t>
          </a:r>
          <a:r>
            <a:rPr lang="ko-KR" altLang="en-US" sz="900" dirty="0">
              <a:latin typeface="+mj-lt"/>
            </a:rPr>
            <a:t>제출확인서</a:t>
          </a:r>
          <a:r>
            <a:rPr lang="en-US" altLang="ko-KR" sz="900" dirty="0">
              <a:latin typeface="+mj-lt"/>
            </a:rPr>
            <a:t>'(</a:t>
          </a:r>
          <a:r>
            <a:rPr lang="ko-KR" altLang="en-US" sz="900" dirty="0">
              <a:latin typeface="+mj-lt"/>
            </a:rPr>
            <a:t>대학원 제출용</a:t>
          </a:r>
          <a:r>
            <a:rPr lang="en-US" altLang="ko-KR" sz="900" dirty="0">
              <a:latin typeface="+mj-lt"/>
            </a:rPr>
            <a:t>)</a:t>
          </a:r>
          <a:endParaRPr lang="ko-KR" altLang="en-US" sz="900" dirty="0">
            <a:latin typeface="+mj-lt"/>
          </a:endParaRPr>
        </a:p>
      </dgm:t>
    </dgm:pt>
    <dgm:pt modelId="{D6473D11-8DB8-4D1B-9195-938E2C932296}" type="par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ADB06E0E-2106-4D9E-9CEF-88A84C0C0B46}" type="sib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en-US" altLang="ko-KR" sz="900" dirty="0" smtClean="0">
              <a:latin typeface="+mj-lt"/>
            </a:rPr>
            <a:t>‘</a:t>
          </a:r>
          <a:r>
            <a:rPr lang="ko-KR" altLang="en-US" sz="900" dirty="0" smtClean="0">
              <a:latin typeface="+mj-lt"/>
            </a:rPr>
            <a:t>논문</a:t>
          </a:r>
          <a:r>
            <a:rPr lang="en-US" altLang="ko-KR" sz="900" dirty="0" smtClean="0">
              <a:latin typeface="+mj-lt"/>
            </a:rPr>
            <a:t>(</a:t>
          </a:r>
          <a:r>
            <a:rPr lang="ko-KR" altLang="en-US" sz="900" dirty="0" smtClean="0">
              <a:latin typeface="+mj-lt"/>
            </a:rPr>
            <a:t>석사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 </a:t>
          </a:r>
          <a:r>
            <a:rPr lang="en-US" altLang="ko-KR" sz="900" dirty="0" smtClean="0">
              <a:latin typeface="+mj-lt"/>
            </a:rPr>
            <a:t>/ </a:t>
          </a:r>
          <a:r>
            <a:rPr lang="ko-KR" altLang="en-US" sz="900" dirty="0" smtClean="0">
              <a:latin typeface="+mj-lt"/>
            </a:rPr>
            <a:t>박사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</a:t>
          </a:r>
          <a:r>
            <a:rPr lang="en-US" altLang="ko-KR" sz="900" dirty="0" smtClean="0">
              <a:latin typeface="+mj-lt"/>
            </a:rPr>
            <a:t>)       </a:t>
          </a:r>
          <a:r>
            <a:rPr lang="ko-KR" altLang="en-US" sz="900" smtClean="0">
              <a:latin typeface="+mj-lt"/>
            </a:rPr>
            <a:t>학술정보관 </a:t>
          </a:r>
          <a:r>
            <a:rPr lang="ko-KR" altLang="en-US" sz="900" dirty="0" smtClean="0">
              <a:latin typeface="+mj-lt"/>
            </a:rPr>
            <a:t>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2F22518-AA1D-4688-A141-A02F2085AFE1}">
      <dgm:prSet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제출확인서</a:t>
          </a: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 확인도장 받은 후 </a:t>
          </a:r>
          <a:endParaRPr lang="en-US" altLang="ko-KR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ko-KR" altLang="en-US" dirty="0" smtClean="0">
              <a:latin typeface="+mj-lt"/>
            </a:rPr>
            <a:t>소속 </a:t>
          </a:r>
          <a:r>
            <a:rPr lang="ko-KR" altLang="en-US" dirty="0" smtClean="0">
              <a:latin typeface="+mj-lt"/>
            </a:rPr>
            <a:t>단과대학 </a:t>
          </a:r>
          <a:r>
            <a:rPr lang="ko-KR" altLang="en-US" dirty="0" err="1" smtClean="0">
              <a:latin typeface="+mj-lt"/>
            </a:rPr>
            <a:t>행정팀에</a:t>
          </a:r>
          <a:r>
            <a:rPr lang="ko-KR" altLang="en-US" dirty="0" smtClean="0">
              <a:latin typeface="+mj-lt"/>
            </a:rPr>
            <a:t> 제출</a:t>
          </a:r>
          <a:endParaRPr lang="ko-KR" altLang="en-US" dirty="0"/>
        </a:p>
      </dgm:t>
    </dgm:pt>
    <dgm:pt modelId="{7847CE6D-83E2-4134-A3DB-8CD5F01CB8DD}" type="par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F065EC52-54E3-4D07-B0BA-2AEB0B5D32E4}" type="sib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EE965CA2-9886-421B-B6EC-525C525B6DF3}" type="pres">
      <dgm:prSet presAssocID="{D6473D11-8DB8-4D1B-9195-938E2C932296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EBD685F-697A-498B-BE18-4C06D1E1C3AE}" type="pres">
      <dgm:prSet presAssocID="{2C59E775-F503-4A15-A620-BDD9E57A27C5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3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ACCCB2-4943-43CB-ABFD-70B75A5C9DC4}" type="pres">
      <dgm:prSet presAssocID="{D03C8BD7-B524-4360-96B9-50D764A3D3A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4A4A9C1D-8D93-466C-A600-C393C0DBAED9}" type="pres">
      <dgm:prSet presAssocID="{52F22518-AA1D-4688-A141-A02F2085AFE1}" presName="child" presStyleLbl="alignAccFollow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3F107145-9A3A-4B49-9944-46494E5DD7E1}" type="presOf" srcId="{D03C8BD7-B524-4360-96B9-50D764A3D3AE}" destId="{85ACCCB2-4943-43CB-ABFD-70B75A5C9DC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53F7B27F-0E89-4AED-94DE-7A0470ABB44B}" type="presOf" srcId="{52F22518-AA1D-4688-A141-A02F2085AFE1}" destId="{4A4A9C1D-8D93-466C-A600-C393C0DBAED9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4B865F92-8DCA-432D-91DB-641899306195}" srcId="{CA5E4C4C-8C87-499E-A2DC-F5702D91ADEC}" destId="{2C59E775-F503-4A15-A620-BDD9E57A27C5}" srcOrd="0" destOrd="0" parTransId="{D6473D11-8DB8-4D1B-9195-938E2C932296}" sibTransId="{ADB06E0E-2106-4D9E-9CEF-88A84C0C0B46}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94C7B90C-CEBF-4312-BFC4-1260D2FC7C6F}" type="presOf" srcId="{D6473D11-8DB8-4D1B-9195-938E2C932296}" destId="{EE965CA2-9886-421B-B6EC-525C525B6DF3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8D635D57-609F-4D84-BB20-1634664FC717}" type="presOf" srcId="{2C59E775-F503-4A15-A620-BDD9E57A27C5}" destId="{6EBD685F-697A-498B-BE18-4C06D1E1C3AE}" srcOrd="0" destOrd="0" presId="urn:microsoft.com/office/officeart/2005/8/layout/lProcess1"/>
    <dgm:cxn modelId="{19D63502-865E-456D-8881-5FA53AC89DEB}" srcId="{5FDD52FC-634C-430C-87F7-C35331DC43E1}" destId="{52F22518-AA1D-4688-A141-A02F2085AFE1}" srcOrd="1" destOrd="0" parTransId="{7847CE6D-83E2-4134-A3DB-8CD5F01CB8DD}" sibTransId="{F065EC52-54E3-4D07-B0BA-2AEB0B5D32E4}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73FAAB13-7DFC-4034-85B1-4908C6862D0E}" type="presParOf" srcId="{0CA13D33-BEED-49A6-B3F8-0D9DBA079C14}" destId="{EE965CA2-9886-421B-B6EC-525C525B6DF3}" srcOrd="1" destOrd="0" presId="urn:microsoft.com/office/officeart/2005/8/layout/lProcess1"/>
    <dgm:cxn modelId="{6356DED6-849C-417C-AD4B-56034470B5A6}" type="presParOf" srcId="{0CA13D33-BEED-49A6-B3F8-0D9DBA079C14}" destId="{6EBD685F-697A-498B-BE18-4C06D1E1C3AE}" srcOrd="2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  <dgm:cxn modelId="{90E20149-47E8-44AF-8DFB-C8CC387D4B6B}" type="presParOf" srcId="{D7ACF1BE-372F-438F-B041-E335AE053FDD}" destId="{85ACCCB2-4943-43CB-ABFD-70B75A5C9DC4}" srcOrd="3" destOrd="0" presId="urn:microsoft.com/office/officeart/2005/8/layout/lProcess1"/>
    <dgm:cxn modelId="{E9E3579A-3EFB-4A51-887C-6A48535F0B04}" type="presParOf" srcId="{D7ACF1BE-372F-438F-B041-E335AE053FDD}" destId="{4A4A9C1D-8D93-466C-A600-C393C0DBAED9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원문파일 업로드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관리자 파일 </a:t>
          </a:r>
          <a:r>
            <a:rPr lang="ko-KR" altLang="en-US" sz="1000" kern="1200" dirty="0" smtClean="0">
              <a:latin typeface="+mj-lt"/>
            </a:rPr>
            <a:t>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>
              <a:latin typeface="+mj-lt"/>
            </a:rPr>
            <a:t>평균</a:t>
          </a:r>
          <a:r>
            <a:rPr lang="en-US" altLang="ko-KR" sz="1000" kern="1200" dirty="0">
              <a:latin typeface="+mj-lt"/>
            </a:rPr>
            <a:t>1</a:t>
          </a:r>
          <a:r>
            <a:rPr lang="ko-KR" altLang="en-US" sz="1000" kern="1200" dirty="0">
              <a:latin typeface="+mj-lt"/>
            </a:rPr>
            <a:t>일 소요</a:t>
          </a:r>
          <a:r>
            <a:rPr lang="en-US" altLang="ko-KR" sz="1000" kern="1200" dirty="0">
              <a:latin typeface="+mj-lt"/>
            </a:rPr>
            <a:t>)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②제출서류 출력</a:t>
          </a:r>
        </a:p>
      </dsp:txBody>
      <dsp:txXfrm>
        <a:off x="1926109" y="470546"/>
        <a:ext cx="1653230" cy="394880"/>
      </dsp:txXfrm>
    </dsp:sp>
    <dsp:sp modelId="{EE965CA2-9886-421B-B6EC-525C525B6DF3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BD685F-697A-498B-BE18-4C06D1E1C3AE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+mj-lt"/>
            </a:rPr>
            <a:t>'</a:t>
          </a:r>
          <a:r>
            <a:rPr lang="ko-KR" altLang="en-US" sz="900" kern="1200" dirty="0">
              <a:latin typeface="+mj-lt"/>
            </a:rPr>
            <a:t>제출확인서</a:t>
          </a:r>
          <a:r>
            <a:rPr lang="en-US" altLang="ko-KR" sz="900" kern="1200" dirty="0">
              <a:latin typeface="+mj-lt"/>
            </a:rPr>
            <a:t>'(</a:t>
          </a:r>
          <a:r>
            <a:rPr lang="ko-KR" altLang="en-US" sz="900" kern="1200" dirty="0">
              <a:latin typeface="+mj-lt"/>
            </a:rPr>
            <a:t>대학원 제출용</a:t>
          </a:r>
          <a:r>
            <a:rPr lang="en-US" altLang="ko-KR" sz="900" kern="1200" dirty="0">
              <a:latin typeface="+mj-lt"/>
            </a:rPr>
            <a:t>)</a:t>
          </a:r>
          <a:endParaRPr lang="ko-KR" altLang="en-US" sz="900" kern="1200" dirty="0">
            <a:latin typeface="+mj-lt"/>
          </a:endParaRPr>
        </a:p>
      </dsp:txBody>
      <dsp:txXfrm>
        <a:off x="1913173" y="1030975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③</a:t>
          </a:r>
          <a:r>
            <a:rPr lang="ko-KR" altLang="en-US" sz="1600" b="1" kern="1200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dirty="0">
              <a:latin typeface="+mj-lt"/>
              <a:ea typeface="새굴림" pitchFamily="18" charset="-127"/>
            </a:rPr>
            <a:t> 제출</a:t>
          </a: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479336">
          <a:off x="4623695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13581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‘</a:t>
          </a:r>
          <a:r>
            <a:rPr lang="ko-KR" altLang="en-US" sz="900" kern="1200" dirty="0" smtClean="0">
              <a:latin typeface="+mj-lt"/>
            </a:rPr>
            <a:t>논문</a:t>
          </a:r>
          <a:r>
            <a:rPr lang="en-US" altLang="ko-KR" sz="900" kern="1200" dirty="0" smtClean="0">
              <a:latin typeface="+mj-lt"/>
            </a:rPr>
            <a:t>(</a:t>
          </a:r>
          <a:r>
            <a:rPr lang="ko-KR" altLang="en-US" sz="900" kern="1200" dirty="0" smtClean="0">
              <a:latin typeface="+mj-lt"/>
            </a:rPr>
            <a:t>석사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 </a:t>
          </a:r>
          <a:r>
            <a:rPr lang="en-US" altLang="ko-KR" sz="900" kern="1200" dirty="0" smtClean="0">
              <a:latin typeface="+mj-lt"/>
            </a:rPr>
            <a:t>/ </a:t>
          </a:r>
          <a:r>
            <a:rPr lang="ko-KR" altLang="en-US" sz="900" kern="1200" dirty="0" smtClean="0">
              <a:latin typeface="+mj-lt"/>
            </a:rPr>
            <a:t>박사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</a:t>
          </a:r>
          <a:r>
            <a:rPr lang="en-US" altLang="ko-KR" sz="900" kern="1200" dirty="0" smtClean="0">
              <a:latin typeface="+mj-lt"/>
            </a:rPr>
            <a:t>)       </a:t>
          </a:r>
          <a:r>
            <a:rPr lang="ko-KR" altLang="en-US" sz="900" kern="1200" smtClean="0">
              <a:latin typeface="+mj-lt"/>
            </a:rPr>
            <a:t>학술정보관 </a:t>
          </a:r>
          <a:r>
            <a:rPr lang="ko-KR" altLang="en-US" sz="900" kern="1200" dirty="0" smtClean="0">
              <a:latin typeface="+mj-lt"/>
            </a:rPr>
            <a:t>제출</a:t>
          </a:r>
          <a:endParaRPr lang="ko-KR" altLang="en-US" sz="900" kern="1200" dirty="0">
            <a:latin typeface="+mj-lt"/>
          </a:endParaRPr>
        </a:p>
      </dsp:txBody>
      <dsp:txXfrm>
        <a:off x="3825866" y="1030975"/>
        <a:ext cx="1653230" cy="394880"/>
      </dsp:txXfrm>
    </dsp:sp>
    <dsp:sp modelId="{85ACCCB2-4943-43CB-ABFD-70B75A5C9DC4}">
      <dsp:nvSpPr>
        <dsp:cNvPr id="0" name=""/>
        <dsp:cNvSpPr/>
      </dsp:nvSpPr>
      <dsp:spPr>
        <a:xfrm rot="5322280">
          <a:off x="4619314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A9C1D-8D93-466C-A600-C393C0DBAED9}">
      <dsp:nvSpPr>
        <dsp:cNvPr id="0" name=""/>
        <dsp:cNvSpPr/>
      </dsp:nvSpPr>
      <dsp:spPr>
        <a:xfrm>
          <a:off x="3826517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제출확인서</a:t>
          </a: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 확인도장 받은 후 </a:t>
          </a:r>
          <a:endParaRPr lang="en-US" altLang="ko-KR" sz="900" kern="1200" dirty="0" smtClean="0">
            <a:latin typeface="+mj-lt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</a:t>
          </a:r>
          <a:r>
            <a:rPr lang="ko-KR" altLang="en-US" sz="900" kern="1200" dirty="0" smtClean="0">
              <a:latin typeface="+mj-lt"/>
            </a:rPr>
            <a:t>단과대학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/>
        </a:p>
      </dsp:txBody>
      <dsp:txXfrm>
        <a:off x="3838802" y="1603061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ankook.dcollection.net/dcoll_hosting_2017/manual/ko/down_submit.pdf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dcollection.hanyang.ac.kr/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2018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학년 </a:t>
            </a:r>
            <a:r>
              <a:rPr lang="en-US" altLang="ko-KR" sz="2800" b="1" spc="-300" dirty="0" smtClean="0">
                <a:solidFill>
                  <a:srgbClr val="004C86"/>
                </a:solidFill>
              </a:rPr>
              <a:t>2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학기 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2018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12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3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2019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수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</a:t>
            </a:r>
            <a:endParaRPr lang="en-US" altLang="ko-KR" sz="1400" b="1" dirty="0" smtClean="0">
              <a:solidFill>
                <a:srgbClr val="0070C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매뉴얼다운로드</a:t>
            </a:r>
            <a:endParaRPr lang="en-US" altLang="ko-KR" sz="1050" b="1" dirty="0" smtClean="0">
              <a:solidFill>
                <a:srgbClr val="FFC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ID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원문서비스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시작일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변경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특허출원 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2015123456_1, 2015123456_2 )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‘최종제출’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3197478443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Ahn\AppData\Local\Microsoft\Windows\Temporary Internet Files\Content.IE5\UVVK9UDD\MC900433851[1]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55" y="59893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92097" y="633711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>
                <a:solidFill>
                  <a:schemeClr val="bg1"/>
                </a:solidFill>
                <a:hlinkClick r:id="rId10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400283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2019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→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2019</a:t>
            </a:r>
            <a:r>
              <a:rPr lang="ko-KR" altLang="en-US" sz="1050" b="1" dirty="0" smtClean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05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(O)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2018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12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논문명과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인쇄본의 </a:t>
            </a:r>
            <a:r>
              <a:rPr lang="ko-KR" altLang="en-US" sz="1050" b="1" dirty="0" err="1" smtClean="0">
                <a:solidFill>
                  <a:schemeClr val="bg1"/>
                </a:solidFill>
                <a:latin typeface="+mn-ea"/>
              </a:rPr>
              <a:t>책등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내용은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⑦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47387"/>
              </p:ext>
            </p:extLst>
          </p:nvPr>
        </p:nvGraphicFramePr>
        <p:xfrm>
          <a:off x="1484637" y="6297898"/>
          <a:ext cx="4996132" cy="17221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7741"/>
                <a:gridCol w="2016224"/>
                <a:gridCol w="1512167"/>
              </a:tblGrid>
              <a:tr h="40046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문의 내용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담 당 부 서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전화번호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49317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온라인제출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>
                          <a:effectLst/>
                        </a:rPr>
                        <a:t>백남학술정보관 연구정보팀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>
                          <a:effectLst/>
                        </a:rPr>
                        <a:t>) 02-2220-1363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35501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인쇄본제출</a:t>
                      </a:r>
                      <a:r>
                        <a:rPr lang="ko-KR" altLang="en-US" sz="1000" u="none" strike="noStrike" dirty="0">
                          <a:effectLst/>
                        </a:rPr>
                        <a:t>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 dirty="0" err="1">
                          <a:effectLst/>
                        </a:rPr>
                        <a:t>백남학술정보관</a:t>
                      </a:r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학습지원팀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 dirty="0">
                          <a:effectLst/>
                        </a:rPr>
                        <a:t>) 02-2220-1359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ERICA</a:t>
                      </a:r>
                      <a:r>
                        <a:rPr lang="ko-KR" altLang="en-US" sz="1000" u="none" strike="noStrike">
                          <a:effectLst/>
                        </a:rPr>
                        <a:t>학술정보관 학술정보팀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u="none" strike="noStrike" dirty="0">
                          <a:effectLst/>
                        </a:rPr>
                        <a:t>(ERICA) 031-400-4248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9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>
                          <a:effectLst/>
                        </a:rPr>
                        <a:t>제출 외 기타문의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소속 대학원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행정팀에</a:t>
                      </a:r>
                      <a:r>
                        <a:rPr lang="ko-KR" altLang="en-US" sz="1000" u="none" strike="noStrike" dirty="0">
                          <a:effectLst/>
                        </a:rPr>
                        <a:t> 문의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1370</TotalTime>
  <Words>626</Words>
  <Application>Microsoft Office PowerPoint</Application>
  <PresentationFormat>사용자 지정</PresentationFormat>
  <Paragraphs>80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CommercialScript BT</vt:lpstr>
      <vt:lpstr>맑은 고딕</vt:lpstr>
      <vt:lpstr>새굴림</vt:lpstr>
      <vt:lpstr>Arial</vt:lpstr>
      <vt:lpstr>Wingdings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user</cp:lastModifiedBy>
  <cp:revision>69</cp:revision>
  <cp:lastPrinted>2018-05-10T02:12:36Z</cp:lastPrinted>
  <dcterms:created xsi:type="dcterms:W3CDTF">2012-11-06T06:09:10Z</dcterms:created>
  <dcterms:modified xsi:type="dcterms:W3CDTF">2018-11-19T01:39:37Z</dcterms:modified>
</cp:coreProperties>
</file>