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660" r:id="rId2"/>
    <p:sldMasterId id="2147483673" r:id="rId3"/>
  </p:sldMasterIdLst>
  <p:notesMasterIdLst>
    <p:notesMasterId r:id="rId17"/>
  </p:notesMasterIdLst>
  <p:handoutMasterIdLst>
    <p:handoutMasterId r:id="rId18"/>
  </p:handoutMasterIdLst>
  <p:sldIdLst>
    <p:sldId id="887" r:id="rId4"/>
    <p:sldId id="852" r:id="rId5"/>
    <p:sldId id="870" r:id="rId6"/>
    <p:sldId id="877" r:id="rId7"/>
    <p:sldId id="878" r:id="rId8"/>
    <p:sldId id="880" r:id="rId9"/>
    <p:sldId id="881" r:id="rId10"/>
    <p:sldId id="883" r:id="rId11"/>
    <p:sldId id="884" r:id="rId12"/>
    <p:sldId id="885" r:id="rId13"/>
    <p:sldId id="882" r:id="rId14"/>
    <p:sldId id="888" r:id="rId15"/>
    <p:sldId id="886" r:id="rId16"/>
  </p:sldIdLst>
  <p:sldSz cx="10668000" cy="7429500"/>
  <p:notesSz cx="6797675" cy="9926638"/>
  <p:defaultTextStyle>
    <a:defPPr>
      <a:defRPr lang="ko-KR"/>
    </a:defPPr>
    <a:lvl1pPr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1pPr>
    <a:lvl2pPr marL="4572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2pPr>
    <a:lvl3pPr marL="9144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3pPr>
    <a:lvl4pPr marL="13716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4pPr>
    <a:lvl5pPr marL="18288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5pPr>
    <a:lvl6pPr marL="22860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6pPr>
    <a:lvl7pPr marL="27432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7pPr>
    <a:lvl8pPr marL="32004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8pPr>
    <a:lvl9pPr marL="36576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6" userDrawn="1">
          <p15:clr>
            <a:srgbClr val="A4A3A4"/>
          </p15:clr>
        </p15:guide>
        <p15:guide id="2" pos="33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CC00"/>
    <a:srgbClr val="F8F8F8"/>
    <a:srgbClr val="339933"/>
    <a:srgbClr val="00FF00"/>
    <a:srgbClr val="00FF99"/>
    <a:srgbClr val="CCFFCC"/>
    <a:srgbClr val="008000"/>
    <a:srgbClr val="00CC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테마 스타일 2 - 강조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67" autoAdjust="0"/>
    <p:restoredTop sz="94660" autoAdjust="0"/>
  </p:normalViewPr>
  <p:slideViewPr>
    <p:cSldViewPr>
      <p:cViewPr varScale="1">
        <p:scale>
          <a:sx n="92" d="100"/>
          <a:sy n="92" d="100"/>
        </p:scale>
        <p:origin x="450" y="78"/>
      </p:cViewPr>
      <p:guideLst>
        <p:guide orient="horz" pos="2476"/>
        <p:guide pos="336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3708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90" cy="49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4" tIns="46057" rIns="92114" bIns="46057" numCol="1" anchor="t" anchorCtr="0" compatLnSpc="1">
            <a:prstTxWarp prst="textNoShape">
              <a:avLst/>
            </a:prstTxWarp>
          </a:bodyPr>
          <a:lstStyle>
            <a:lvl1pPr algn="l" defTabSz="921882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487" y="0"/>
            <a:ext cx="2946189" cy="49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4" tIns="46057" rIns="92114" bIns="46057" numCol="1" anchor="t" anchorCtr="0" compatLnSpc="1">
            <a:prstTxWarp prst="textNoShape">
              <a:avLst/>
            </a:prstTxWarp>
          </a:bodyPr>
          <a:lstStyle>
            <a:lvl1pPr algn="r" defTabSz="921882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9989"/>
            <a:ext cx="2946190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4" tIns="46057" rIns="92114" bIns="46057" numCol="1" anchor="b" anchorCtr="0" compatLnSpc="1">
            <a:prstTxWarp prst="textNoShape">
              <a:avLst/>
            </a:prstTxWarp>
          </a:bodyPr>
          <a:lstStyle>
            <a:lvl1pPr algn="l" defTabSz="921882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487" y="9429989"/>
            <a:ext cx="2946189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4" tIns="46057" rIns="92114" bIns="46057" numCol="1" anchor="b" anchorCtr="0" compatLnSpc="1">
            <a:prstTxWarp prst="textNoShape">
              <a:avLst/>
            </a:prstTxWarp>
          </a:bodyPr>
          <a:lstStyle>
            <a:lvl1pPr algn="r" defTabSz="921882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46C50DF-B0CF-4DA5-BC77-2557CCFBCC00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692276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31838" y="762000"/>
            <a:ext cx="5372100" cy="37417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4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2770" y="4733244"/>
            <a:ext cx="4991844" cy="443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4" tIns="46057" rIns="92114" bIns="460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4"/>
          </p:nvPr>
        </p:nvSpPr>
        <p:spPr>
          <a:xfrm>
            <a:off x="1" y="9428711"/>
            <a:ext cx="2946400" cy="496332"/>
          </a:xfrm>
          <a:prstGeom prst="rect">
            <a:avLst/>
          </a:prstGeom>
        </p:spPr>
        <p:txBody>
          <a:bodyPr vert="horz" lIns="91711" tIns="45855" rIns="91711" bIns="4585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5"/>
          </p:nvPr>
        </p:nvSpPr>
        <p:spPr>
          <a:xfrm>
            <a:off x="3849689" y="9428711"/>
            <a:ext cx="2946400" cy="496332"/>
          </a:xfrm>
          <a:prstGeom prst="rect">
            <a:avLst/>
          </a:prstGeom>
        </p:spPr>
        <p:txBody>
          <a:bodyPr vert="horz" lIns="91711" tIns="45855" rIns="91711" bIns="45855" rtlCol="0" anchor="b"/>
          <a:lstStyle>
            <a:lvl1pPr algn="r">
              <a:defRPr sz="1200"/>
            </a:lvl1pPr>
          </a:lstStyle>
          <a:p>
            <a:fld id="{B7BEDCC1-5D29-42DC-BBE6-46F3EC22467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36013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0101" y="2308225"/>
            <a:ext cx="9067800" cy="15922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0200" y="4210050"/>
            <a:ext cx="7467600" cy="1898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2964" y="4773615"/>
            <a:ext cx="9067800" cy="14763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2964" y="3149600"/>
            <a:ext cx="9067800" cy="1624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3402" y="1733550"/>
            <a:ext cx="4724400" cy="49037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0202" y="1733550"/>
            <a:ext cx="4724400" cy="49037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663700"/>
            <a:ext cx="4713287" cy="6921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3400" y="2355850"/>
            <a:ext cx="4713287" cy="42814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19726" y="1663700"/>
            <a:ext cx="4714875" cy="6921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19726" y="2355850"/>
            <a:ext cx="4714875" cy="42814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2" y="295275"/>
            <a:ext cx="3509964" cy="12588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0365" y="295275"/>
            <a:ext cx="5964237" cy="63420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3402" y="1554163"/>
            <a:ext cx="3509964" cy="5083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0738" y="5200651"/>
            <a:ext cx="6400800" cy="61436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0738" y="663575"/>
            <a:ext cx="6400800" cy="4457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0738" y="5815014"/>
            <a:ext cx="6400800" cy="8715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0" y="1733550"/>
            <a:ext cx="9601200" cy="49037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34299" y="296863"/>
            <a:ext cx="2400301" cy="634047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2" y="296863"/>
            <a:ext cx="7048500" cy="63404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14314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chemeClr val="tx1">
                  <a:lumMod val="50000"/>
                  <a:lumOff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14314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chemeClr val="tx1">
                  <a:lumMod val="50000"/>
                  <a:lumOff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0101" y="2308225"/>
            <a:ext cx="9067800" cy="15922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0200" y="4210050"/>
            <a:ext cx="7467600" cy="18986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14314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chemeClr val="tx1">
                  <a:lumMod val="50000"/>
                  <a:lumOff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34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02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663700"/>
            <a:ext cx="4713287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3400" y="2355850"/>
            <a:ext cx="4713287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19726" y="1663700"/>
            <a:ext cx="4714875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19726" y="2355850"/>
            <a:ext cx="4714875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2" y="295275"/>
            <a:ext cx="3509964" cy="1258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0365" y="295275"/>
            <a:ext cx="5964237" cy="6342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3402" y="1554163"/>
            <a:ext cx="3509964" cy="50831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0738" y="5200651"/>
            <a:ext cx="6400800" cy="6143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0738" y="663575"/>
            <a:ext cx="6400800" cy="4457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0738" y="5815014"/>
            <a:ext cx="6400800" cy="8715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34299" y="296863"/>
            <a:ext cx="2400301" cy="6340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2" y="296863"/>
            <a:ext cx="7048500" cy="6340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0101" y="2308225"/>
            <a:ext cx="9067800" cy="15922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0200" y="4210050"/>
            <a:ext cx="7467600" cy="18986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2964" y="4773615"/>
            <a:ext cx="9067800" cy="14763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2964" y="3149600"/>
            <a:ext cx="9067800" cy="16240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34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02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663700"/>
            <a:ext cx="4713287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3400" y="2355850"/>
            <a:ext cx="4713287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19726" y="1663700"/>
            <a:ext cx="4714875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19726" y="2355850"/>
            <a:ext cx="4714875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2" y="295275"/>
            <a:ext cx="3509964" cy="1258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0365" y="295275"/>
            <a:ext cx="5964237" cy="6342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3402" y="1554163"/>
            <a:ext cx="3509964" cy="50831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0738" y="5200651"/>
            <a:ext cx="6400800" cy="6143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0738" y="663575"/>
            <a:ext cx="6400800" cy="4457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0738" y="5815014"/>
            <a:ext cx="6400800" cy="8715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34299" y="296863"/>
            <a:ext cx="2400301" cy="6340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2" y="296863"/>
            <a:ext cx="7048500" cy="6340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8" name="Rectangle 824"/>
          <p:cNvSpPr>
            <a:spLocks noChangeArrowheads="1"/>
          </p:cNvSpPr>
          <p:nvPr/>
        </p:nvSpPr>
        <p:spPr bwMode="auto">
          <a:xfrm>
            <a:off x="99588" y="928668"/>
            <a:ext cx="10474860" cy="6386532"/>
          </a:xfrm>
          <a:prstGeom prst="rect">
            <a:avLst/>
          </a:prstGeom>
          <a:noFill/>
          <a:ln w="16510">
            <a:solidFill>
              <a:schemeClr val="tx1"/>
            </a:solidFill>
            <a:miter lim="800000"/>
            <a:headEnd/>
            <a:tailEnd type="none" w="med" len="lg"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ko-KR" sz="800" dirty="0">
              <a:latin typeface="Trebuchet MS" pitchFamily="34" charset="0"/>
            </a:endParaRPr>
          </a:p>
        </p:txBody>
      </p:sp>
      <p:sp>
        <p:nvSpPr>
          <p:cNvPr id="22" name="직사각형 21"/>
          <p:cNvSpPr/>
          <p:nvPr userDrawn="1"/>
        </p:nvSpPr>
        <p:spPr>
          <a:xfrm>
            <a:off x="0" y="0"/>
            <a:ext cx="10668000" cy="85723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p:hf hdr="0" ftr="0" dt="0"/>
  <p:txStyles>
    <p:titleStyle>
      <a:lvl1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87350" indent="-387350" algn="l" defTabSz="1033463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600">
          <a:solidFill>
            <a:schemeClr val="tx1"/>
          </a:solidFill>
          <a:latin typeface="+mn-lt"/>
          <a:ea typeface="+mn-ea"/>
          <a:cs typeface="+mn-cs"/>
        </a:defRPr>
      </a:lvl1pPr>
      <a:lvl2pPr marL="839788" indent="-322263" algn="l" defTabSz="1033463" rtl="0" eaLnBrk="0" fontAlgn="base" latinLnBrk="1" hangingPunct="0">
        <a:spcBef>
          <a:spcPct val="20000"/>
        </a:spcBef>
        <a:spcAft>
          <a:spcPct val="0"/>
        </a:spcAft>
        <a:buChar char="–"/>
        <a:defRPr kumimoji="1" sz="3200">
          <a:solidFill>
            <a:schemeClr val="tx1"/>
          </a:solidFill>
          <a:latin typeface="+mn-lt"/>
          <a:ea typeface="+mn-ea"/>
        </a:defRPr>
      </a:lvl2pPr>
      <a:lvl3pPr marL="1292225" indent="-258763" algn="l" defTabSz="1033463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700">
          <a:solidFill>
            <a:schemeClr val="tx1"/>
          </a:solidFill>
          <a:latin typeface="+mn-lt"/>
          <a:ea typeface="+mn-ea"/>
        </a:defRPr>
      </a:lvl3pPr>
      <a:lvl4pPr marL="1809750" indent="-258763" algn="l" defTabSz="1033463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300">
          <a:solidFill>
            <a:schemeClr val="tx1"/>
          </a:solidFill>
          <a:latin typeface="+mn-lt"/>
          <a:ea typeface="+mn-ea"/>
        </a:defRPr>
      </a:lvl4pPr>
      <a:lvl5pPr marL="2327275" indent="-258763" algn="l" defTabSz="1033463" rtl="0" eaLnBrk="0" fontAlgn="base" latinLnBrk="1" hangingPunct="0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5pPr>
      <a:lvl6pPr marL="27844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6pPr>
      <a:lvl7pPr marL="32416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7pPr>
      <a:lvl8pPr marL="36988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8pPr>
      <a:lvl9pPr marL="41560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733550"/>
            <a:ext cx="9601200" cy="4903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3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61156-1E02-4E26-A5EF-ACAD99941BF9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44901" y="6886575"/>
            <a:ext cx="3378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45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733550"/>
            <a:ext cx="9601200" cy="4903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3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298A8-C679-4C1B-A5AE-9B2436429718}" type="datetimeFigureOut">
              <a:rPr lang="ko-KR" altLang="en-US" smtClean="0"/>
              <a:pPr/>
              <a:t>2017-11-29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44901" y="6886575"/>
            <a:ext cx="3378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45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1" descr="cover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42" y="0"/>
            <a:ext cx="10695484" cy="742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제목 개체 틀 1"/>
          <p:cNvSpPr txBox="1">
            <a:spLocks/>
          </p:cNvSpPr>
          <p:nvPr/>
        </p:nvSpPr>
        <p:spPr>
          <a:xfrm>
            <a:off x="457200" y="1049338"/>
            <a:ext cx="9421549" cy="1238250"/>
          </a:xfrm>
          <a:prstGeom prst="rect">
            <a:avLst/>
          </a:prstGeom>
        </p:spPr>
        <p:txBody>
          <a:bodyPr anchor="ctr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000" b="1" spc="-150">
                <a:solidFill>
                  <a:srgbClr val="A6CE39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CCECFF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defTabSz="884238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dirty="0">
                <a:solidFill>
                  <a:schemeClr val="bg1"/>
                </a:solidFill>
                <a:latin typeface="+mj-ea"/>
              </a:rPr>
              <a:t>시설물대관신청 시스템 </a:t>
            </a:r>
            <a:endParaRPr kumimoji="0" lang="en-US" altLang="ko-KR" sz="6000" dirty="0" smtClean="0">
              <a:solidFill>
                <a:schemeClr val="bg1"/>
              </a:solidFill>
              <a:latin typeface="+mj-ea"/>
            </a:endParaRPr>
          </a:p>
          <a:p>
            <a:pPr algn="ctr" defTabSz="884238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6000" dirty="0" smtClean="0">
                <a:solidFill>
                  <a:schemeClr val="bg1"/>
                </a:solidFill>
                <a:latin typeface="+mj-ea"/>
              </a:rPr>
              <a:t>사용자 </a:t>
            </a:r>
            <a:r>
              <a:rPr kumimoji="0" lang="ko-KR" altLang="en-US" sz="6000" dirty="0" err="1">
                <a:solidFill>
                  <a:schemeClr val="bg1"/>
                </a:solidFill>
                <a:latin typeface="+mj-ea"/>
              </a:rPr>
              <a:t>메뉴얼</a:t>
            </a:r>
            <a:endParaRPr kumimoji="0" lang="en-US" altLang="ko-KR" sz="6000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8183" y="5946998"/>
            <a:ext cx="23407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 smtClean="0"/>
              <a:t>관 재 팀</a:t>
            </a:r>
            <a:endParaRPr lang="ko-KR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69538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1</a:t>
            </a:r>
            <a:r>
              <a:rPr lang="en-US" altLang="ko-KR" dirty="0" smtClean="0"/>
              <a:t>. </a:t>
            </a:r>
            <a:r>
              <a:rPr lang="ko-KR" altLang="en-US" dirty="0" smtClean="0"/>
              <a:t>로그인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7496" y="1295255"/>
            <a:ext cx="797381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sz="2400" b="1" dirty="0" smtClean="0"/>
              <a:t>http://portal.hanyang.ac.kr </a:t>
            </a:r>
            <a:r>
              <a:rPr lang="ko-KR" altLang="en-US" sz="2400" b="1" dirty="0" smtClean="0"/>
              <a:t>통하여 접속 및 로그인</a:t>
            </a:r>
            <a:endParaRPr lang="ko-KR" altLang="en-US" sz="24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65671" t="7810" r="4851" b="45330"/>
          <a:stretch/>
        </p:blipFill>
        <p:spPr>
          <a:xfrm>
            <a:off x="941512" y="1914549"/>
            <a:ext cx="8424936" cy="47598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2. </a:t>
            </a:r>
            <a:r>
              <a:rPr lang="ko-KR" altLang="en-US" dirty="0" smtClean="0"/>
              <a:t>시설물대관현황 조회</a:t>
            </a:r>
            <a:r>
              <a:rPr lang="en-US" altLang="ko-KR" dirty="0" smtClean="0"/>
              <a:t> </a:t>
            </a:r>
            <a:endParaRPr lang="ko-KR" altLang="en-US" dirty="0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00" y="1986557"/>
            <a:ext cx="10039350" cy="460851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1432" y="1141837"/>
            <a:ext cx="797381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- </a:t>
            </a:r>
            <a:r>
              <a:rPr lang="ko-KR" altLang="en-US" sz="2400" b="1" dirty="0" smtClean="0"/>
              <a:t>포털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신청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시설</a:t>
            </a:r>
            <a:r>
              <a:rPr lang="en-US" altLang="ko-KR" sz="2400" b="1" dirty="0" smtClean="0"/>
              <a:t>/</a:t>
            </a:r>
            <a:r>
              <a:rPr lang="ko-KR" altLang="en-US" sz="2400" b="1" dirty="0" smtClean="0"/>
              <a:t>공간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시설물대관현황 조회</a:t>
            </a:r>
            <a:endParaRPr lang="en-US" altLang="ko-KR" sz="2400" b="1" dirty="0" smtClean="0"/>
          </a:p>
        </p:txBody>
      </p:sp>
      <p:sp>
        <p:nvSpPr>
          <p:cNvPr id="20" name="직사각형 19"/>
          <p:cNvSpPr/>
          <p:nvPr/>
        </p:nvSpPr>
        <p:spPr bwMode="auto">
          <a:xfrm flipH="1">
            <a:off x="3677816" y="2202582"/>
            <a:ext cx="504056" cy="288032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21" name="직사각형 20"/>
          <p:cNvSpPr/>
          <p:nvPr/>
        </p:nvSpPr>
        <p:spPr bwMode="auto">
          <a:xfrm flipH="1">
            <a:off x="5622032" y="6163022"/>
            <a:ext cx="1224136" cy="288032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</p:spTree>
    <p:extLst>
      <p:ext uri="{BB962C8B-B14F-4D97-AF65-F5344CB8AC3E}">
        <p14:creationId xmlns:p14="http://schemas.microsoft.com/office/powerpoint/2010/main" val="234523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2-1. </a:t>
            </a:r>
            <a:r>
              <a:rPr lang="ko-KR" altLang="en-US" dirty="0" smtClean="0"/>
              <a:t>시설대관 건물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공간</a:t>
            </a:r>
            <a:r>
              <a:rPr lang="en-US" altLang="ko-KR" dirty="0" smtClean="0"/>
              <a:t>)</a:t>
            </a:r>
            <a:r>
              <a:rPr lang="ko-KR" altLang="en-US" dirty="0" smtClean="0"/>
              <a:t>검색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9424" y="1122462"/>
            <a:ext cx="99371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- </a:t>
            </a:r>
            <a:r>
              <a:rPr lang="ko-KR" altLang="en-US" sz="2400" b="1" dirty="0" smtClean="0"/>
              <a:t>시설물대관현황 조회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원하는 </a:t>
            </a:r>
            <a:r>
              <a:rPr lang="en-US" altLang="ko-KR" sz="2400" b="1" dirty="0" smtClean="0"/>
              <a:t>“</a:t>
            </a:r>
            <a:r>
              <a:rPr lang="ko-KR" altLang="en-US" sz="2400" b="1" dirty="0" smtClean="0"/>
              <a:t>건물</a:t>
            </a:r>
            <a:r>
              <a:rPr lang="en-US" altLang="ko-KR" sz="2400" b="1" dirty="0" smtClean="0"/>
              <a:t>(</a:t>
            </a:r>
            <a:r>
              <a:rPr lang="ko-KR" altLang="en-US" sz="2400" b="1" dirty="0" smtClean="0"/>
              <a:t>공간</a:t>
            </a:r>
            <a:r>
              <a:rPr lang="en-US" altLang="ko-KR" sz="2400" b="1" dirty="0" smtClean="0"/>
              <a:t>)</a:t>
            </a:r>
            <a:r>
              <a:rPr lang="ko-KR" altLang="en-US" sz="2400" b="1" dirty="0" smtClean="0"/>
              <a:t>검색</a:t>
            </a:r>
            <a:r>
              <a:rPr lang="en-US" altLang="ko-KR" sz="2400" b="1" dirty="0" smtClean="0"/>
              <a:t>” </a:t>
            </a:r>
            <a:r>
              <a:rPr lang="ko-KR" altLang="en-US" sz="2400" b="1" dirty="0" smtClean="0"/>
              <a:t>및 선택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확인 </a:t>
            </a:r>
            <a:endParaRPr lang="en-US" altLang="ko-KR" sz="2400" b="1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40" y="1752600"/>
            <a:ext cx="9182422" cy="51305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68666" y="3930774"/>
            <a:ext cx="2661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① 돋보기 클릭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247040" y="3219078"/>
            <a:ext cx="17281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①②③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461792" y="5124690"/>
            <a:ext cx="4317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② 해당 건물선택</a:t>
            </a:r>
            <a:endParaRPr lang="ko-KR" alt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109864" y="5946998"/>
            <a:ext cx="3986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③ </a:t>
            </a:r>
            <a:r>
              <a:rPr lang="en-US" altLang="ko-KR" sz="2800" b="1" dirty="0" smtClean="0"/>
              <a:t>“ </a:t>
            </a:r>
            <a:r>
              <a:rPr lang="ko-KR" altLang="en-US" sz="2800" b="1" dirty="0" smtClean="0"/>
              <a:t>확인</a:t>
            </a:r>
            <a:r>
              <a:rPr lang="en-US" altLang="ko-KR" sz="2800" b="1" dirty="0" smtClean="0"/>
              <a:t>”</a:t>
            </a:r>
            <a:r>
              <a:rPr lang="ko-KR" altLang="en-US" sz="2800" b="1" dirty="0" smtClean="0"/>
              <a:t>버튼 클릭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92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2-2. </a:t>
            </a:r>
            <a:r>
              <a:rPr lang="ko-KR" altLang="en-US" dirty="0" smtClean="0"/>
              <a:t>시설대관 건물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공간</a:t>
            </a:r>
            <a:r>
              <a:rPr lang="en-US" altLang="ko-KR" dirty="0" smtClean="0"/>
              <a:t>)</a:t>
            </a:r>
            <a:r>
              <a:rPr lang="ko-KR" altLang="en-US" dirty="0" smtClean="0"/>
              <a:t>검색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9424" y="1122462"/>
            <a:ext cx="99371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- </a:t>
            </a:r>
            <a:r>
              <a:rPr lang="ko-KR" altLang="en-US" sz="2400" b="1" dirty="0" smtClean="0"/>
              <a:t>조회연월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원하는 </a:t>
            </a:r>
            <a:r>
              <a:rPr lang="en-US" altLang="ko-KR" sz="2400" b="1" dirty="0" smtClean="0"/>
              <a:t>“</a:t>
            </a:r>
            <a:r>
              <a:rPr lang="ko-KR" altLang="en-US" sz="2400" b="1" dirty="0" smtClean="0"/>
              <a:t>건물</a:t>
            </a:r>
            <a:r>
              <a:rPr lang="en-US" altLang="ko-KR" sz="2400" b="1" dirty="0" smtClean="0"/>
              <a:t>(</a:t>
            </a:r>
            <a:r>
              <a:rPr lang="ko-KR" altLang="en-US" sz="2400" b="1" dirty="0" smtClean="0"/>
              <a:t>공간</a:t>
            </a:r>
            <a:r>
              <a:rPr lang="en-US" altLang="ko-KR" sz="2400" b="1" dirty="0" smtClean="0"/>
              <a:t>)</a:t>
            </a:r>
            <a:r>
              <a:rPr lang="ko-KR" altLang="en-US" sz="2400" b="1" dirty="0" smtClean="0"/>
              <a:t>검색</a:t>
            </a:r>
            <a:r>
              <a:rPr lang="en-US" altLang="ko-KR" sz="2400" b="1" dirty="0" smtClean="0"/>
              <a:t>” </a:t>
            </a:r>
            <a:r>
              <a:rPr lang="ko-KR" altLang="en-US" sz="2400" b="1" dirty="0" smtClean="0"/>
              <a:t>및 선택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확인 </a:t>
            </a:r>
            <a:endParaRPr lang="en-US" altLang="ko-KR" sz="2400" b="1" dirty="0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40" y="1842542"/>
            <a:ext cx="9969782" cy="498157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648" y="2130574"/>
            <a:ext cx="1679449" cy="1102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직선 화살표 연결선 5"/>
          <p:cNvCxnSpPr/>
          <p:nvPr/>
        </p:nvCxnSpPr>
        <p:spPr bwMode="auto">
          <a:xfrm flipV="1">
            <a:off x="1877616" y="2850654"/>
            <a:ext cx="216024" cy="144016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3855018" y="2327434"/>
            <a:ext cx="536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b="1" dirty="0" smtClean="0"/>
              <a:t>① 조회연월 확인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550024" y="3073936"/>
            <a:ext cx="536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b="1" dirty="0" smtClean="0"/>
              <a:t>② 층 및 </a:t>
            </a:r>
            <a:r>
              <a:rPr lang="ko-KR" altLang="en-US" sz="2800" b="1" dirty="0" err="1" smtClean="0"/>
              <a:t>호실조회</a:t>
            </a:r>
            <a:endParaRPr lang="ko-KR" altLang="en-US" sz="2800" b="1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464" y="3616077"/>
            <a:ext cx="9915525" cy="3219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/>
          <a:srcRect l="2268"/>
          <a:stretch/>
        </p:blipFill>
        <p:spPr>
          <a:xfrm>
            <a:off x="4397896" y="3132956"/>
            <a:ext cx="1247401" cy="108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6342112" y="6209038"/>
            <a:ext cx="536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b="1" dirty="0" smtClean="0"/>
              <a:t>③ 예약현황 확인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71574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14894"/>
          <a:stretch/>
        </p:blipFill>
        <p:spPr>
          <a:xfrm>
            <a:off x="149424" y="3138215"/>
            <a:ext cx="10369152" cy="3456855"/>
          </a:xfrm>
          <a:prstGeom prst="rect">
            <a:avLst/>
          </a:prstGeom>
        </p:spPr>
      </p:pic>
      <p:sp>
        <p:nvSpPr>
          <p:cNvPr id="3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시설물대관신청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9424" y="1122462"/>
            <a:ext cx="9937104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- </a:t>
            </a:r>
            <a:r>
              <a:rPr lang="ko-KR" altLang="en-US" sz="2400" b="1" dirty="0" smtClean="0"/>
              <a:t>신청</a:t>
            </a:r>
            <a:r>
              <a:rPr lang="en-US" altLang="ko-KR" sz="2400" b="1" dirty="0" smtClean="0"/>
              <a:t>&gt;</a:t>
            </a:r>
            <a:r>
              <a:rPr lang="ko-KR" altLang="en-US" sz="2400" b="1" dirty="0" smtClean="0"/>
              <a:t>시설</a:t>
            </a:r>
            <a:r>
              <a:rPr lang="en-US" altLang="ko-KR" sz="2400" b="1" dirty="0" smtClean="0"/>
              <a:t>/</a:t>
            </a:r>
            <a:r>
              <a:rPr lang="ko-KR" altLang="en-US" sz="2400" b="1" dirty="0" smtClean="0"/>
              <a:t>공간</a:t>
            </a:r>
            <a:r>
              <a:rPr lang="en-US" altLang="ko-KR" sz="2400" b="1" dirty="0" smtClean="0"/>
              <a:t>&gt;</a:t>
            </a:r>
            <a:r>
              <a:rPr lang="ko-KR" altLang="en-US" sz="2400" b="1" dirty="0" smtClean="0"/>
              <a:t>시설물대관신청 </a:t>
            </a:r>
            <a:r>
              <a:rPr lang="en-US" altLang="ko-KR" sz="2400" b="1" dirty="0" smtClean="0"/>
              <a:t>&gt; </a:t>
            </a:r>
            <a:r>
              <a:rPr lang="ko-KR" altLang="en-US" sz="2400" b="1" dirty="0" smtClean="0"/>
              <a:t>공간대관신청</a:t>
            </a:r>
            <a:endParaRPr lang="en-US" altLang="ko-KR" sz="2400" b="1" dirty="0" smtClean="0"/>
          </a:p>
          <a:p>
            <a:pPr algn="l"/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 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주의</a:t>
            </a:r>
            <a:r>
              <a:rPr lang="en-US" altLang="ko-KR" sz="1600" b="1" dirty="0">
                <a:solidFill>
                  <a:srgbClr val="FF0000"/>
                </a:solidFill>
              </a:rPr>
              <a:t>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모든 구성원의 원활한 공간사용을 위하여 무분별한 예약 및 취소 시 신청제한이 있을 수 있습니다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02152" y="3839837"/>
            <a:ext cx="536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dirty="0" smtClean="0"/>
              <a:t>① 공간대관신청</a:t>
            </a:r>
            <a:endParaRPr lang="ko-KR" altLang="en-US" sz="2800" dirty="0"/>
          </a:p>
        </p:txBody>
      </p:sp>
      <p:cxnSp>
        <p:nvCxnSpPr>
          <p:cNvPr id="7" name="직선 화살표 연결선 6"/>
          <p:cNvCxnSpPr/>
          <p:nvPr/>
        </p:nvCxnSpPr>
        <p:spPr bwMode="auto">
          <a:xfrm>
            <a:off x="9150424" y="4363057"/>
            <a:ext cx="720080" cy="935869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" name="직사각형 7"/>
          <p:cNvSpPr/>
          <p:nvPr/>
        </p:nvSpPr>
        <p:spPr bwMode="auto">
          <a:xfrm flipH="1">
            <a:off x="221432" y="5874990"/>
            <a:ext cx="576064" cy="288032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317776" y="5076368"/>
            <a:ext cx="4966424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ko-KR" altLang="en-US" b="1" dirty="0" smtClean="0">
                <a:solidFill>
                  <a:srgbClr val="0070C0"/>
                </a:solidFill>
              </a:rPr>
              <a:t>모든 구성원의 원활한 공간사용을 위하여 무분별한 신청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예약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  <a:r>
              <a:rPr lang="ko-KR" altLang="en-US" b="1" dirty="0" smtClean="0">
                <a:solidFill>
                  <a:srgbClr val="0070C0"/>
                </a:solidFill>
              </a:rPr>
              <a:t>을 자제하여 주시기 바랍니다</a:t>
            </a:r>
            <a:r>
              <a:rPr lang="en-US" altLang="ko-KR" b="1" dirty="0" smtClean="0">
                <a:solidFill>
                  <a:srgbClr val="0070C0"/>
                </a:solidFill>
              </a:rPr>
              <a:t>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ko-KR" altLang="en-US" b="1" dirty="0" smtClean="0">
                <a:solidFill>
                  <a:srgbClr val="0070C0"/>
                </a:solidFill>
              </a:rPr>
              <a:t>행사취소 시 에는 반드시 </a:t>
            </a:r>
            <a:r>
              <a:rPr lang="ko-KR" altLang="en-US" b="1" dirty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</a:rPr>
              <a:t>신청부서에 취소 요청하여 주시기 바랍니다</a:t>
            </a:r>
            <a:r>
              <a:rPr lang="en-US" altLang="ko-KR" b="1" dirty="0" smtClean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9424" y="1921808"/>
            <a:ext cx="1036915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sz="2400" b="1" dirty="0" smtClean="0"/>
              <a:t> </a:t>
            </a:r>
            <a:r>
              <a:rPr lang="en-US" altLang="ko-KR" sz="2400" b="1" dirty="0"/>
              <a:t> </a:t>
            </a:r>
            <a:r>
              <a:rPr lang="en-US" altLang="ko-KR" sz="2400" b="1" dirty="0" smtClean="0"/>
              <a:t>        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행사 취소 시에는 해당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RC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에 연락하여 반드시 취소 요청 하여야 하며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해당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RC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에서는 기존 교내정보에서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 algn="l"/>
            <a:r>
              <a:rPr lang="en-US" altLang="ko-KR" sz="1600" b="1" dirty="0">
                <a:solidFill>
                  <a:srgbClr val="FF0000"/>
                </a:solidFill>
              </a:rPr>
              <a:t>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    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        해당정보를 삭제하여야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다른 구성원이 신청 가능합니다</a:t>
            </a:r>
            <a:r>
              <a:rPr lang="en-US" altLang="ko-KR" sz="16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239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32" y="3043509"/>
            <a:ext cx="10009112" cy="4127625"/>
          </a:xfrm>
          <a:prstGeom prst="rect">
            <a:avLst/>
          </a:prstGeom>
        </p:spPr>
      </p:pic>
      <p:sp>
        <p:nvSpPr>
          <p:cNvPr id="3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시설물대관신청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행사정보</a:t>
            </a:r>
            <a:r>
              <a:rPr lang="ko-KR" altLang="en-US" dirty="0" smtClean="0"/>
              <a:t> 입력 및 저장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34920" y="993963"/>
            <a:ext cx="10815703" cy="181895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80000"/>
              </a:lnSpc>
            </a:pP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정보입력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담당자정보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소속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전화번호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err="1" smtClean="0"/>
              <a:t>이메일</a:t>
            </a:r>
            <a:r>
              <a:rPr lang="ko-KR" altLang="en-US" sz="2000" b="1" dirty="0" smtClean="0"/>
              <a:t> </a:t>
            </a:r>
            <a:endParaRPr lang="en-US" altLang="ko-KR" sz="2000" b="1" dirty="0"/>
          </a:p>
          <a:p>
            <a:pPr algn="l">
              <a:lnSpc>
                <a:spcPct val="80000"/>
              </a:lnSpc>
            </a:pPr>
            <a:r>
              <a:rPr lang="en-US" altLang="ko-KR" sz="2000" b="1" dirty="0" smtClean="0"/>
              <a:t>   </a:t>
            </a:r>
            <a:r>
              <a:rPr lang="ko-KR" altLang="en-US" sz="2000" b="1" dirty="0" smtClean="0"/>
              <a:t>행사정보</a:t>
            </a:r>
            <a:r>
              <a:rPr lang="en-US" altLang="ko-KR" sz="2000" b="1" dirty="0" smtClean="0"/>
              <a:t>(</a:t>
            </a:r>
            <a:r>
              <a:rPr lang="ko-KR" altLang="en-US" sz="2000" b="1" dirty="0" err="1" smtClean="0"/>
              <a:t>행사명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행사구분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행사인원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주최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주관</a:t>
            </a:r>
            <a:r>
              <a:rPr lang="en-US" altLang="ko-KR" sz="2000" b="1" dirty="0" smtClean="0"/>
              <a:t>), </a:t>
            </a:r>
            <a:r>
              <a:rPr lang="ko-KR" altLang="en-US" sz="2000" b="1" dirty="0" smtClean="0"/>
              <a:t>첨부파일 업로드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필요 시</a:t>
            </a:r>
            <a:r>
              <a:rPr lang="en-US" altLang="ko-KR" sz="2000" b="1" dirty="0" smtClean="0"/>
              <a:t>)</a:t>
            </a:r>
          </a:p>
          <a:p>
            <a:pPr algn="l">
              <a:lnSpc>
                <a:spcPct val="80000"/>
              </a:lnSpc>
            </a:pPr>
            <a:r>
              <a:rPr lang="en-US" altLang="ko-KR" sz="2000" b="1" dirty="0" smtClean="0"/>
              <a:t> - </a:t>
            </a:r>
            <a:r>
              <a:rPr lang="ko-KR" altLang="en-US" sz="2000" b="1" dirty="0" smtClean="0"/>
              <a:t>저장 후 대관장소 추가 선택</a:t>
            </a:r>
            <a:endParaRPr lang="en-US" altLang="ko-KR" sz="2000" b="1" dirty="0" smtClean="0"/>
          </a:p>
          <a:p>
            <a:pPr algn="l">
              <a:lnSpc>
                <a:spcPct val="80000"/>
              </a:lnSpc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교내행사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교내구성원을 대상으로 하는 모든 행사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algn="l">
              <a:lnSpc>
                <a:spcPct val="80000"/>
              </a:lnSpc>
            </a:pPr>
            <a:r>
              <a:rPr lang="en-US" altLang="ko-KR" sz="1400" b="1" dirty="0">
                <a:solidFill>
                  <a:srgbClr val="FF0000"/>
                </a:solidFill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 *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교외행사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주최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주관이 외부기관인 모든 행사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주관이 교내 구성원일지라도 주최가 외부 기관일 경우 외부행사로 적용합니다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6084" y="4527365"/>
            <a:ext cx="3600400" cy="2487988"/>
          </a:xfrm>
          <a:prstGeom prst="rect">
            <a:avLst/>
          </a:prstGeom>
        </p:spPr>
      </p:pic>
      <p:cxnSp>
        <p:nvCxnSpPr>
          <p:cNvPr id="11" name="직선 화살표 연결선 10"/>
          <p:cNvCxnSpPr/>
          <p:nvPr/>
        </p:nvCxnSpPr>
        <p:spPr bwMode="auto">
          <a:xfrm flipV="1">
            <a:off x="5681443" y="4195054"/>
            <a:ext cx="1512168" cy="322551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5011" y="4123907"/>
            <a:ext cx="2362200" cy="1467624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 bwMode="auto">
          <a:xfrm flipH="1">
            <a:off x="9798496" y="3348412"/>
            <a:ext cx="432048" cy="211502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3" name="직사각형 12"/>
          <p:cNvSpPr/>
          <p:nvPr/>
        </p:nvSpPr>
        <p:spPr bwMode="auto">
          <a:xfrm flipH="1">
            <a:off x="8925500" y="5742548"/>
            <a:ext cx="432048" cy="211502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0143824" y="319153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dirty="0" smtClean="0"/>
              <a:t>①</a:t>
            </a:r>
            <a:endParaRPr lang="ko-KR" alt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9294440" y="5591531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dirty="0" smtClean="0"/>
              <a:t>②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12011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32" y="1626519"/>
            <a:ext cx="10009112" cy="5544616"/>
          </a:xfrm>
          <a:prstGeom prst="rect">
            <a:avLst/>
          </a:prstGeom>
        </p:spPr>
      </p:pic>
      <p:sp>
        <p:nvSpPr>
          <p:cNvPr id="3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시설물대관신청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신청상세내역 작성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50329" y="978446"/>
            <a:ext cx="993710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80000"/>
              </a:lnSpc>
            </a:pP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대관장소 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추가</a:t>
            </a:r>
            <a:endParaRPr lang="en-US" altLang="ko-KR" sz="2000" b="1" dirty="0" smtClean="0"/>
          </a:p>
        </p:txBody>
      </p:sp>
      <p:sp>
        <p:nvSpPr>
          <p:cNvPr id="6" name="직사각형 5"/>
          <p:cNvSpPr/>
          <p:nvPr/>
        </p:nvSpPr>
        <p:spPr bwMode="auto">
          <a:xfrm flipH="1">
            <a:off x="8934400" y="5257287"/>
            <a:ext cx="432048" cy="22649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</p:spTree>
    <p:extLst>
      <p:ext uri="{BB962C8B-B14F-4D97-AF65-F5344CB8AC3E}">
        <p14:creationId xmlns:p14="http://schemas.microsoft.com/office/powerpoint/2010/main" val="344393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시설물대관신청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신청상세내역 작성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50329" y="978446"/>
            <a:ext cx="9937104" cy="11387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80000"/>
              </a:lnSpc>
            </a:pPr>
            <a:r>
              <a:rPr lang="ko-KR" altLang="en-US" sz="2000" b="1" dirty="0" smtClean="0"/>
              <a:t> ① 시설물대관공간조회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건물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층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조회</a:t>
            </a:r>
            <a:endParaRPr lang="en-US" altLang="ko-KR" sz="2000" b="1" dirty="0" smtClean="0"/>
          </a:p>
          <a:p>
            <a:pPr algn="l">
              <a:lnSpc>
                <a:spcPct val="80000"/>
              </a:lnSpc>
            </a:pP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② 해당 시설물 선택</a:t>
            </a:r>
            <a:endParaRPr lang="en-US" altLang="ko-KR" sz="2000" b="1" dirty="0" smtClean="0"/>
          </a:p>
          <a:p>
            <a:pPr algn="l">
              <a:lnSpc>
                <a:spcPct val="80000"/>
              </a:lnSpc>
            </a:pPr>
            <a:r>
              <a:rPr lang="en-US" altLang="ko-KR" sz="2000" b="1" dirty="0"/>
              <a:t> </a:t>
            </a:r>
            <a:r>
              <a:rPr lang="ko-KR" altLang="en-US" sz="2000" b="1" dirty="0" smtClean="0"/>
              <a:t>③ 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대관정보입력 </a:t>
            </a:r>
            <a:r>
              <a:rPr lang="en-US" altLang="ko-KR" sz="2000" b="1" dirty="0"/>
              <a:t>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err="1" smtClean="0"/>
              <a:t>대관일시</a:t>
            </a:r>
            <a:r>
              <a:rPr lang="ko-KR" altLang="en-US" sz="2000" b="1" dirty="0" smtClean="0"/>
              <a:t> 기입 후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반영</a:t>
            </a:r>
            <a:endParaRPr lang="en-US" altLang="ko-KR" sz="2000" b="1" dirty="0" smtClean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09" y="2117218"/>
            <a:ext cx="9686124" cy="50539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13920" y="2510062"/>
            <a:ext cx="536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dirty="0" smtClean="0"/>
              <a:t>①</a:t>
            </a:r>
            <a:endParaRPr lang="ko-KR" alt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6342112" y="3420479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dirty="0" smtClean="0"/>
              <a:t>②</a:t>
            </a:r>
            <a:endParaRPr lang="ko-KR" alt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226727" y="5874990"/>
            <a:ext cx="506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dirty="0" smtClean="0"/>
              <a:t>③</a:t>
            </a:r>
            <a:endParaRPr lang="ko-KR" altLang="en-US" sz="2800" dirty="0"/>
          </a:p>
        </p:txBody>
      </p:sp>
      <p:sp>
        <p:nvSpPr>
          <p:cNvPr id="11" name="직사각형 10"/>
          <p:cNvSpPr/>
          <p:nvPr/>
        </p:nvSpPr>
        <p:spPr bwMode="auto">
          <a:xfrm flipH="1">
            <a:off x="4812323" y="6900729"/>
            <a:ext cx="432048" cy="22649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5171315" y="6647914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/>
              <a:t>④</a:t>
            </a:r>
          </a:p>
        </p:txBody>
      </p:sp>
    </p:spTree>
    <p:extLst>
      <p:ext uri="{BB962C8B-B14F-4D97-AF65-F5344CB8AC3E}">
        <p14:creationId xmlns:p14="http://schemas.microsoft.com/office/powerpoint/2010/main" val="44913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32" y="1842543"/>
            <a:ext cx="10009112" cy="5328592"/>
          </a:xfrm>
          <a:prstGeom prst="rect">
            <a:avLst/>
          </a:prstGeom>
        </p:spPr>
      </p:pic>
      <p:sp>
        <p:nvSpPr>
          <p:cNvPr id="3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시설물대관신청</a:t>
            </a:r>
            <a:r>
              <a:rPr lang="en-US" altLang="ko-KR" dirty="0" smtClean="0"/>
              <a:t>(</a:t>
            </a:r>
            <a:r>
              <a:rPr lang="ko-KR" altLang="en-US" dirty="0" smtClean="0"/>
              <a:t>저장 및 결재</a:t>
            </a:r>
            <a:r>
              <a:rPr lang="en-US" altLang="ko-KR" dirty="0" smtClean="0"/>
              <a:t>/</a:t>
            </a:r>
            <a:r>
              <a:rPr lang="ko-KR" altLang="en-US" dirty="0" smtClean="0"/>
              <a:t>승인 의뢰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49424" y="978446"/>
            <a:ext cx="9937104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80000"/>
              </a:lnSpc>
            </a:pP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저장 후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결재의뢰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직원</a:t>
            </a:r>
            <a:r>
              <a:rPr lang="en-US" altLang="ko-KR" sz="2000" b="1" dirty="0" smtClean="0"/>
              <a:t>)</a:t>
            </a:r>
          </a:p>
          <a:p>
            <a:pPr algn="l">
              <a:lnSpc>
                <a:spcPct val="80000"/>
              </a:lnSpc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     &gt; </a:t>
            </a:r>
            <a:r>
              <a:rPr lang="ko-KR" altLang="en-US" sz="2000" b="1" dirty="0" smtClean="0"/>
              <a:t>승인신청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교수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학생</a:t>
            </a:r>
            <a:r>
              <a:rPr lang="en-US" altLang="ko-KR" sz="2000" b="1" dirty="0" smtClean="0"/>
              <a:t>)</a:t>
            </a:r>
          </a:p>
        </p:txBody>
      </p:sp>
      <p:sp>
        <p:nvSpPr>
          <p:cNvPr id="11" name="직사각형 10"/>
          <p:cNvSpPr/>
          <p:nvPr/>
        </p:nvSpPr>
        <p:spPr bwMode="auto">
          <a:xfrm flipH="1">
            <a:off x="9324884" y="5331352"/>
            <a:ext cx="432048" cy="22649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2" name="직사각형 11"/>
          <p:cNvSpPr/>
          <p:nvPr/>
        </p:nvSpPr>
        <p:spPr bwMode="auto">
          <a:xfrm flipH="1">
            <a:off x="8271440" y="2240369"/>
            <a:ext cx="732070" cy="22649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cxnSp>
        <p:nvCxnSpPr>
          <p:cNvPr id="6" name="직선 화살표 연결선 5"/>
          <p:cNvCxnSpPr>
            <a:stCxn id="11" idx="0"/>
            <a:endCxn id="12" idx="2"/>
          </p:cNvCxnSpPr>
          <p:nvPr/>
        </p:nvCxnSpPr>
        <p:spPr bwMode="auto">
          <a:xfrm flipH="1" flipV="1">
            <a:off x="8637475" y="2466859"/>
            <a:ext cx="903433" cy="2864493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" name="직사각형 6"/>
          <p:cNvSpPr/>
          <p:nvPr/>
        </p:nvSpPr>
        <p:spPr>
          <a:xfrm>
            <a:off x="9807370" y="5186083"/>
            <a:ext cx="3660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/>
              <a:t>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955182" y="2068957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dirty="0" smtClean="0"/>
              <a:t>②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0984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시설물대관신청</a:t>
            </a:r>
            <a:r>
              <a:rPr lang="en-US" altLang="ko-KR" dirty="0" smtClean="0"/>
              <a:t>(</a:t>
            </a:r>
            <a:r>
              <a:rPr lang="ko-KR" altLang="en-US" dirty="0" smtClean="0"/>
              <a:t>결재</a:t>
            </a:r>
            <a:r>
              <a:rPr lang="en-US" altLang="ko-KR" dirty="0" smtClean="0"/>
              <a:t>/</a:t>
            </a:r>
            <a:r>
              <a:rPr lang="ko-KR" altLang="en-US" dirty="0" smtClean="0"/>
              <a:t>승인 요청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50329" y="978446"/>
            <a:ext cx="9937104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80000"/>
              </a:lnSpc>
            </a:pP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- (</a:t>
            </a:r>
            <a:r>
              <a:rPr lang="ko-KR" altLang="en-US" sz="2000" b="1" dirty="0" smtClean="0"/>
              <a:t>직원</a:t>
            </a:r>
            <a:r>
              <a:rPr lang="en-US" altLang="ko-KR" sz="2000" b="1" dirty="0" smtClean="0"/>
              <a:t>) </a:t>
            </a:r>
            <a:r>
              <a:rPr lang="ko-KR" altLang="en-US" sz="2000" b="1" dirty="0" smtClean="0"/>
              <a:t>결재의뢰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결재선 지정 </a:t>
            </a:r>
            <a:r>
              <a:rPr lang="en-US" altLang="ko-KR" sz="2000" b="1" dirty="0" smtClean="0"/>
              <a:t>&gt; </a:t>
            </a:r>
            <a:r>
              <a:rPr lang="ko-KR" altLang="en-US" sz="2000" b="1" dirty="0" smtClean="0"/>
              <a:t>확인</a:t>
            </a:r>
            <a:endParaRPr lang="en-US" altLang="ko-KR" sz="2000" b="1" dirty="0" smtClean="0"/>
          </a:p>
          <a:p>
            <a:pPr algn="l">
              <a:lnSpc>
                <a:spcPct val="80000"/>
              </a:lnSpc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- (</a:t>
            </a:r>
            <a:r>
              <a:rPr lang="ko-KR" altLang="en-US" sz="2000" b="1" dirty="0" smtClean="0"/>
              <a:t>교수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학생</a:t>
            </a:r>
            <a:r>
              <a:rPr lang="en-US" altLang="ko-KR" sz="2000" b="1" dirty="0" smtClean="0"/>
              <a:t>) </a:t>
            </a:r>
            <a:r>
              <a:rPr lang="ko-KR" altLang="en-US" sz="2000" b="1" dirty="0" smtClean="0"/>
              <a:t>승인신청</a:t>
            </a:r>
            <a:r>
              <a:rPr lang="en-US" altLang="ko-KR" sz="2000" b="1" dirty="0" smtClean="0"/>
              <a:t>&gt;</a:t>
            </a:r>
            <a:r>
              <a:rPr lang="ko-KR" altLang="en-US" sz="2000" b="1" dirty="0" smtClean="0"/>
              <a:t>확인</a:t>
            </a:r>
            <a:endParaRPr lang="en-US" altLang="ko-KR" sz="2000" b="1" dirty="0" smtClean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41" y="1859845"/>
            <a:ext cx="9145015" cy="451920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3205658"/>
            <a:ext cx="2636917" cy="13054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4778" y="6694557"/>
            <a:ext cx="785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8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800" b="1" dirty="0" smtClean="0">
                <a:solidFill>
                  <a:srgbClr val="FF0000"/>
                </a:solidFill>
              </a:rPr>
              <a:t>결재</a:t>
            </a:r>
            <a:r>
              <a:rPr lang="en-US" altLang="ko-KR" sz="18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800" b="1" dirty="0" smtClean="0">
                <a:solidFill>
                  <a:srgbClr val="FF0000"/>
                </a:solidFill>
              </a:rPr>
              <a:t>승인</a:t>
            </a:r>
            <a:r>
              <a:rPr lang="en-US" altLang="ko-KR" sz="1800" b="1" dirty="0" smtClean="0">
                <a:solidFill>
                  <a:srgbClr val="FF0000"/>
                </a:solidFill>
              </a:rPr>
              <a:t>) </a:t>
            </a:r>
            <a:r>
              <a:rPr lang="ko-KR" altLang="en-US" sz="1800" b="1" dirty="0" smtClean="0">
                <a:solidFill>
                  <a:srgbClr val="FF0000"/>
                </a:solidFill>
              </a:rPr>
              <a:t>및 관리는 기존 교내정보의 결재 메뉴에서 동일하게 진행됩니다</a:t>
            </a:r>
            <a:r>
              <a:rPr lang="en-US" altLang="ko-KR" sz="1800" b="1" dirty="0" smtClean="0">
                <a:solidFill>
                  <a:srgbClr val="FF0000"/>
                </a:solidFill>
              </a:rPr>
              <a:t>.</a:t>
            </a:r>
            <a:endParaRPr lang="ko-KR" altLang="en-US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3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결재</a:t>
            </a:r>
            <a:r>
              <a:rPr lang="en-US" altLang="ko-KR" dirty="0" smtClean="0"/>
              <a:t>/</a:t>
            </a:r>
            <a:r>
              <a:rPr lang="ko-KR" altLang="en-US" dirty="0" smtClean="0"/>
              <a:t>승인 결과조회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24" y="2850654"/>
            <a:ext cx="10369152" cy="34007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0329" y="978446"/>
            <a:ext cx="9937104" cy="153888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80000"/>
              </a:lnSpc>
            </a:pP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시설물대관신청목록 조회</a:t>
            </a:r>
            <a:endParaRPr lang="en-US" altLang="ko-KR" sz="2000" b="1" dirty="0" smtClean="0"/>
          </a:p>
          <a:p>
            <a:pPr algn="l">
              <a:lnSpc>
                <a:spcPct val="80000"/>
              </a:lnSpc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&gt; </a:t>
            </a:r>
            <a:r>
              <a:rPr lang="ko-KR" altLang="en-US" sz="2000" b="1" dirty="0" smtClean="0"/>
              <a:t>승인구분으로 상태를 확인하실 수 있습니다</a:t>
            </a:r>
            <a:r>
              <a:rPr lang="en-US" altLang="ko-KR" sz="2000" b="1" dirty="0" smtClean="0"/>
              <a:t>.</a:t>
            </a:r>
          </a:p>
          <a:p>
            <a:pPr algn="l">
              <a:lnSpc>
                <a:spcPct val="80000"/>
              </a:lnSpc>
            </a:pPr>
            <a:r>
              <a:rPr lang="en-US" altLang="ko-KR" sz="2000" b="1" dirty="0" smtClean="0"/>
              <a:t> 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*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 승인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반려 시 담당자에게 </a:t>
            </a:r>
            <a:r>
              <a:rPr lang="ko-KR" altLang="en-US" sz="2000" b="1" dirty="0" err="1" smtClean="0">
                <a:solidFill>
                  <a:srgbClr val="FF0000"/>
                </a:solidFill>
              </a:rPr>
              <a:t>이메일로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 결과가 통보됩니다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.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 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algn="l">
              <a:lnSpc>
                <a:spcPct val="80000"/>
              </a:lnSpc>
            </a:pPr>
            <a:endParaRPr lang="en-US" altLang="ko-KR" sz="2000" b="1" dirty="0" smtClean="0"/>
          </a:p>
        </p:txBody>
      </p:sp>
      <p:sp>
        <p:nvSpPr>
          <p:cNvPr id="6" name="직사각형 5"/>
          <p:cNvSpPr/>
          <p:nvPr/>
        </p:nvSpPr>
        <p:spPr bwMode="auto">
          <a:xfrm flipH="1">
            <a:off x="9871408" y="4551042"/>
            <a:ext cx="503151" cy="1107923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</p:spTree>
    <p:extLst>
      <p:ext uri="{BB962C8B-B14F-4D97-AF65-F5344CB8AC3E}">
        <p14:creationId xmlns:p14="http://schemas.microsoft.com/office/powerpoint/2010/main" val="1499120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5</a:t>
            </a:r>
            <a:r>
              <a:rPr lang="en-US" altLang="ko-KR" dirty="0" smtClean="0"/>
              <a:t>. </a:t>
            </a:r>
            <a:r>
              <a:rPr lang="ko-KR" altLang="en-US" dirty="0" smtClean="0"/>
              <a:t>시설물 대관신청 결재 경로 및 대관료 적용 안내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8195" y="3078062"/>
            <a:ext cx="81161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* 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타 단과대학 공간을 사용할 경우 교내장소 대관료 적용 </a:t>
            </a:r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㎡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당 </a:t>
            </a:r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시간</a:t>
            </a:r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1600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l"/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16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9464" y="6019006"/>
            <a:ext cx="10009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* 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교외행사의 경우  모든 시설</a:t>
            </a:r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장소</a:t>
            </a:r>
            <a:r>
              <a:rPr lang="en-US" altLang="ko-KR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6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 대해 외부 대관료가 발생됩니다</a:t>
            </a:r>
            <a:r>
              <a:rPr lang="en-US" altLang="ko-KR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en-US" altLang="ko-KR" sz="1600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 bwMode="auto">
          <a:xfrm>
            <a:off x="509464" y="1050454"/>
            <a:ext cx="2232248" cy="661865"/>
          </a:xfrm>
          <a:prstGeom prst="roundRect">
            <a:avLst/>
          </a:prstGeom>
          <a:solidFill>
            <a:srgbClr val="0070C0"/>
          </a:solidFill>
          <a:ln>
            <a:headEnd type="none" w="med" len="med"/>
            <a:tailEnd type="triangl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2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교내행사</a:t>
            </a:r>
            <a:endParaRPr lang="ko-KR" altLang="en-US" sz="3200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 bwMode="auto">
          <a:xfrm>
            <a:off x="509464" y="3930774"/>
            <a:ext cx="2232248" cy="661865"/>
          </a:xfrm>
          <a:prstGeom prst="roundRect">
            <a:avLst/>
          </a:prstGeom>
          <a:solidFill>
            <a:srgbClr val="0070C0"/>
          </a:solidFill>
          <a:ln>
            <a:headEnd type="none" w="med" len="med"/>
            <a:tailEnd type="triangl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2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교외행사</a:t>
            </a:r>
            <a:endParaRPr lang="ko-KR" altLang="en-US" sz="3200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오각형 8"/>
          <p:cNvSpPr/>
          <p:nvPr/>
        </p:nvSpPr>
        <p:spPr bwMode="auto">
          <a:xfrm>
            <a:off x="725488" y="2090625"/>
            <a:ext cx="2016224" cy="864096"/>
          </a:xfrm>
          <a:prstGeom prst="homePlate">
            <a:avLst/>
          </a:prstGeom>
          <a:solidFill>
            <a:srgbClr val="FFFFCC"/>
          </a:solidFill>
          <a:ln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신청자</a:t>
            </a:r>
            <a:endParaRPr lang="en-US" altLang="ko-KR" sz="16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6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시설물대관신청</a:t>
            </a:r>
            <a:r>
              <a:rPr lang="en-US" altLang="ko-KR" sz="16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6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오각형 23"/>
          <p:cNvSpPr/>
          <p:nvPr/>
        </p:nvSpPr>
        <p:spPr bwMode="auto">
          <a:xfrm>
            <a:off x="3004382" y="2058566"/>
            <a:ext cx="2016224" cy="864096"/>
          </a:xfrm>
          <a:prstGeom prst="homePlate">
            <a:avLst/>
          </a:prstGeom>
          <a:solidFill>
            <a:srgbClr val="FFFFCC"/>
          </a:solidFill>
          <a:ln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해당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RC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행정팀</a:t>
            </a:r>
            <a:r>
              <a:rPr lang="en-US" altLang="ko-KR" sz="1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승인</a:t>
            </a:r>
            <a:endParaRPr lang="en-US" altLang="ko-KR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소속 단과대학 시설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오각형 25"/>
          <p:cNvSpPr/>
          <p:nvPr/>
        </p:nvSpPr>
        <p:spPr bwMode="auto">
          <a:xfrm>
            <a:off x="5266822" y="2090625"/>
            <a:ext cx="2016224" cy="864096"/>
          </a:xfrm>
          <a:prstGeom prst="homePlate">
            <a:avLst/>
          </a:prstGeom>
          <a:solidFill>
            <a:srgbClr val="FFFFCC"/>
          </a:solidFill>
          <a:ln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해당 </a:t>
            </a:r>
            <a:r>
              <a:rPr lang="en-US" altLang="ko-KR" sz="1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RC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행정팀</a:t>
            </a:r>
            <a:r>
              <a:rPr lang="en-US" altLang="ko-KR" sz="1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승인</a:t>
            </a:r>
            <a:endParaRPr lang="en-US" altLang="ko-KR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타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단과대학 시설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오각형 26"/>
          <p:cNvSpPr/>
          <p:nvPr/>
        </p:nvSpPr>
        <p:spPr bwMode="auto">
          <a:xfrm>
            <a:off x="725488" y="4853884"/>
            <a:ext cx="2016224" cy="864096"/>
          </a:xfrm>
          <a:prstGeom prst="homePlate">
            <a:avLst/>
          </a:prstGeom>
          <a:solidFill>
            <a:srgbClr val="FFFFCC"/>
          </a:solidFill>
          <a:ln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신청자</a:t>
            </a:r>
            <a:endParaRPr lang="en-US" altLang="ko-KR" sz="16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6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시설물대관신청</a:t>
            </a:r>
            <a:r>
              <a:rPr lang="en-US" altLang="ko-KR" sz="16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6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오각형 27"/>
          <p:cNvSpPr/>
          <p:nvPr/>
        </p:nvSpPr>
        <p:spPr bwMode="auto">
          <a:xfrm>
            <a:off x="2957736" y="4816212"/>
            <a:ext cx="2016224" cy="864096"/>
          </a:xfrm>
          <a:prstGeom prst="homePlate">
            <a:avLst/>
          </a:prstGeom>
          <a:solidFill>
            <a:srgbClr val="FFFFCC"/>
          </a:solidFill>
          <a:ln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신청자</a:t>
            </a:r>
            <a:endParaRPr lang="en-US" altLang="ko-KR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해당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RC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행정팀</a:t>
            </a:r>
            <a:r>
              <a:rPr lang="en-US" altLang="ko-KR" sz="1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승인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sp>
        <p:nvSpPr>
          <p:cNvPr id="30" name="오각형 29"/>
          <p:cNvSpPr/>
          <p:nvPr/>
        </p:nvSpPr>
        <p:spPr bwMode="auto">
          <a:xfrm>
            <a:off x="5266822" y="4816212"/>
            <a:ext cx="2016224" cy="864096"/>
          </a:xfrm>
          <a:prstGeom prst="homePlate">
            <a:avLst/>
          </a:prstGeom>
          <a:solidFill>
            <a:srgbClr val="FFFFCC"/>
          </a:solidFill>
          <a:ln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관재팀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승인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대관료 산정 및 안내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" name="오각형 16"/>
          <p:cNvSpPr/>
          <p:nvPr/>
        </p:nvSpPr>
        <p:spPr bwMode="auto">
          <a:xfrm>
            <a:off x="7566248" y="4824572"/>
            <a:ext cx="2016224" cy="864096"/>
          </a:xfrm>
          <a:prstGeom prst="homePlate">
            <a:avLst/>
          </a:prstGeom>
          <a:solidFill>
            <a:srgbClr val="FFFFCC"/>
          </a:solidFill>
          <a:ln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대관시설</a:t>
            </a:r>
            <a:endParaRPr lang="en-US" altLang="ko-KR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해당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RC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행정팀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승인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endParaRPr lang="ko-KR" altLang="en-US" sz="1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 bwMode="auto">
          <a:xfrm>
            <a:off x="7422232" y="2070215"/>
            <a:ext cx="864096" cy="884505"/>
          </a:xfrm>
          <a:prstGeom prst="roundRect">
            <a:avLst/>
          </a:prstGeom>
          <a:solidFill>
            <a:srgbClr val="FFFFCC"/>
          </a:solidFill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triangl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시설</a:t>
            </a:r>
            <a:endParaRPr lang="en-US" altLang="ko-K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사용</a:t>
            </a:r>
            <a:endParaRPr lang="ko-KR" altLang="en-US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9464" y="6688564"/>
            <a:ext cx="10009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내</a:t>
            </a:r>
            <a:r>
              <a:rPr lang="en-US" altLang="ko-K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외부 공간 대여 인센티브는 </a:t>
            </a:r>
            <a:r>
              <a:rPr lang="en-US" altLang="ko-K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RC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인센티브 기준에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의해 예산에 반영되며 해당 </a:t>
            </a:r>
            <a:r>
              <a:rPr lang="en-US" altLang="ko-K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RC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에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배정됩니다</a:t>
            </a:r>
            <a:r>
              <a:rPr lang="en-US" altLang="ko-K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en-US" altLang="ko-KR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 bwMode="auto">
          <a:xfrm>
            <a:off x="9654480" y="4846469"/>
            <a:ext cx="864096" cy="884505"/>
          </a:xfrm>
          <a:prstGeom prst="roundRect">
            <a:avLst/>
          </a:prstGeom>
          <a:solidFill>
            <a:srgbClr val="FFFFCC"/>
          </a:solidFill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triangl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시설</a:t>
            </a:r>
            <a:endParaRPr lang="en-US" altLang="ko-K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사용</a:t>
            </a:r>
            <a:endParaRPr lang="ko-KR" altLang="en-US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844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635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0" tIns="0" rIns="0" bIns="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sz="1000" dirty="0" smtClean="0"/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51683</TotalTime>
  <Words>534</Words>
  <Application>Microsoft Office PowerPoint</Application>
  <PresentationFormat>사용자 지정</PresentationFormat>
  <Paragraphs>82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13</vt:i4>
      </vt:variant>
    </vt:vector>
  </HeadingPairs>
  <TitlesOfParts>
    <vt:vector size="23" baseType="lpstr">
      <vt:lpstr>HY견고딕</vt:lpstr>
      <vt:lpstr>HY헤드라인M</vt:lpstr>
      <vt:lpstr>굴림</vt:lpstr>
      <vt:lpstr>돋움</vt:lpstr>
      <vt:lpstr>맑은 고딕</vt:lpstr>
      <vt:lpstr>Arial</vt:lpstr>
      <vt:lpstr>Trebuchet MS</vt:lpstr>
      <vt:lpstr>1_기본 디자인</vt:lpstr>
      <vt:lpstr>디자인 사용자 지정</vt:lpstr>
      <vt:lpstr>1_디자인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Nexgen Associates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HYU</cp:lastModifiedBy>
  <cp:revision>4831</cp:revision>
  <cp:lastPrinted>2017-11-28T01:39:36Z</cp:lastPrinted>
  <dcterms:created xsi:type="dcterms:W3CDTF">2000-03-25T02:49:00Z</dcterms:created>
  <dcterms:modified xsi:type="dcterms:W3CDTF">2017-11-29T05:40:44Z</dcterms:modified>
</cp:coreProperties>
</file>